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24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20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21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25.xml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22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10.xml"/>
  <Override ContentType="application/vnd.openxmlformats-officedocument.custom-properties+xml" PartName="/docProps/custom.xml"/>
  <Override ContentType="application/vnd.openxmlformats-officedocument.presentationml.tableStyles+xml" PartName="/ppt/tableStyles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22.xml"/>
  <Override ContentType="application/vnd.openxmlformats-officedocument.presentationml.slide+xml" PartName="/ppt/slides/slide19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25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2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23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custom-properties" Target="docProps/custom.xml"/><Relationship Id="rId2" Type="http://schemas.openxmlformats.org/package/2006/relationships/metadata/core-properties" Target="docProps/core.xml"/><Relationship Id="rId3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48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273" r:id="rId23"/>
    <p:sldId id="274" r:id="rId24"/>
    <p:sldId id="275" r:id="rId25"/>
    <p:sldId id="276" r:id="rId26"/>
    <p:sldId id="277" r:id="rId27"/>
    <p:sldId id="278" r:id="rId28"/>
    <p:sldId id="279" r:id="rId29"/>
    <p:sldId id="280" r:id="rId30"/>
  </p:sldIdLst>
  <p:sldSz cy="6858000" cx="12192000"/>
  <p:notesSz cx="6858000" cy="9144000"/>
  <p:embeddedFontLst>
    <p:embeddedFont>
      <p:font typeface="Play"/>
      <p:regular r:id="rId31"/>
      <p:bold r:id="rId32"/>
    </p:embeddedFont>
    <p:embeddedFont>
      <p:font typeface="Roboto"/>
      <p:regular r:id="rId33"/>
      <p:bold r:id="rId34"/>
      <p:italic r:id="rId35"/>
      <p:boldItalic r:id="rId36"/>
    </p:embeddedFont>
    <p:embeddedFont>
      <p:font typeface="Cairo"/>
      <p:regular r:id="rId37"/>
      <p:bold r:id="rId38"/>
    </p:embeddedFont>
    <p:embeddedFont>
      <p:font typeface="Cormorant Infant"/>
      <p:regular r:id="rId39"/>
      <p:bold r:id="rId40"/>
      <p:italic r:id="rId41"/>
      <p:boldItalic r:id="rId42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GoogleSlidesCustomDataVersion2">
      <go:slidesCustomData xmlns:go="http://customooxmlschemas.google.com/" r:id="rId43" roundtripDataSignature="AMtx7mjSl2fYhgTOUo+crXGOJsGFTquu/A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tableStyles.xml><?xml version="1.0" encoding="utf-8"?>
<a:tblStyleLst xmlns:a="http://schemas.openxmlformats.org/drawingml/2006/main" xmlns:r="http://schemas.openxmlformats.org/officeDocument/2006/relationships" def="{9D2952C6-687B-461F-885F-D13658900EE3}">
  <a:tblStyle styleId="{9D2952C6-687B-461F-885F-D13658900EE3}" styleName="Table_0">
    <a:wholeTbl>
      <a:tcTxStyle b="off" i="off">
        <a:font>
          <a:latin typeface="Calibri"/>
          <a:ea typeface="Calibri"/>
          <a:cs typeface="Calibri"/>
        </a:font>
        <a:schemeClr val="dk1"/>
      </a:tcTxStyle>
      <a:tcStyle>
        <a:tcBdr>
          <a:left>
            <a:ln cap="flat" cmpd="sng" w="127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left>
          <a:right>
            <a:ln cap="flat" cmpd="sng" w="127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right>
          <a:top>
            <a:ln cap="flat" cmpd="sng" w="127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top>
          <a:bottom>
            <a:ln cap="flat" cmpd="sng" w="127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bottom>
          <a:insideH>
            <a:ln cap="flat" cmpd="sng" w="127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insideH>
          <a:insideV>
            <a:ln cap="flat" cmpd="sng" w="127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insideV>
        </a:tcBdr>
        <a:fill>
          <a:solidFill>
            <a:srgbClr val="E6E6E6"/>
          </a:solidFill>
        </a:fill>
      </a:tcStyle>
    </a:wholeTbl>
    <a:band1H>
      <a:tcTxStyle/>
      <a:tcStyle>
        <a:fill>
          <a:solidFill>
            <a:srgbClr val="CACACA"/>
          </a:solidFill>
        </a:fill>
      </a:tcStyle>
    </a:band1H>
    <a:band2H>
      <a:tcTxStyle/>
    </a:band2H>
    <a:band1V>
      <a:tcTxStyle/>
      <a:tcStyle>
        <a:fill>
          <a:solidFill>
            <a:srgbClr val="CACACA"/>
          </a:solidFill>
        </a:fill>
      </a:tcStyle>
    </a:band1V>
    <a:band2V>
      <a:tcTxStyle/>
    </a:band2V>
    <a:lastCol>
      <a:tcTxStyle b="on" i="off">
        <a:font>
          <a:latin typeface="Calibri"/>
          <a:ea typeface="Calibri"/>
          <a:cs typeface="Calibri"/>
        </a:font>
        <a:schemeClr val="lt1"/>
      </a:tcTxStyle>
      <a:tcStyle>
        <a:fill>
          <a:solidFill>
            <a:schemeClr val="dk1"/>
          </a:solidFill>
        </a:fill>
      </a:tcStyle>
    </a:lastCol>
    <a:firstCol>
      <a:tcTxStyle b="on" i="off">
        <a:font>
          <a:latin typeface="Calibri"/>
          <a:ea typeface="Calibri"/>
          <a:cs typeface="Calibri"/>
        </a:font>
        <a:schemeClr val="lt1"/>
      </a:tcTxStyle>
      <a:tcStyle>
        <a:fill>
          <a:solidFill>
            <a:schemeClr val="dk1"/>
          </a:solidFill>
        </a:fill>
      </a:tcStyle>
    </a:firstCol>
    <a:lastRow>
      <a:tcTxStyle b="on" i="off">
        <a:font>
          <a:latin typeface="Calibri"/>
          <a:ea typeface="Calibri"/>
          <a:cs typeface="Calibri"/>
        </a:font>
        <a:schemeClr val="lt1"/>
      </a:tcTxStyle>
      <a:tcStyle>
        <a:tcBdr>
          <a:top>
            <a:ln cap="flat" cmpd="sng" w="381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top>
        </a:tcBdr>
        <a:fill>
          <a:solidFill>
            <a:schemeClr val="dk1"/>
          </a:solidFill>
        </a:fill>
      </a:tcStyle>
    </a:lastRow>
    <a:seCell>
      <a:tcTxStyle/>
    </a:seCell>
    <a:swCell>
      <a:tcTxStyle/>
    </a:swCell>
    <a:firstRow>
      <a:tcTxStyle b="on" i="off">
        <a:font>
          <a:latin typeface="Calibri"/>
          <a:ea typeface="Calibri"/>
          <a:cs typeface="Calibri"/>
        </a:font>
        <a:schemeClr val="lt1"/>
      </a:tcTxStyle>
      <a:tcStyle>
        <a:tcBdr>
          <a:bottom>
            <a:ln cap="flat" cmpd="sng" w="381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bottom>
        </a:tcBdr>
        <a:fill>
          <a:solidFill>
            <a:schemeClr val="dk1"/>
          </a:solidFill>
        </a:fill>
      </a:tcStyle>
    </a:firstRow>
    <a:neCell>
      <a:tcTxStyle/>
    </a:neCell>
    <a:nwCell>
      <a:tcTxStyle/>
    </a:nwCell>
  </a:tblStyle>
</a:tblStyleLst>
</file>

<file path=ppt/_rels/presentation.xml.rels><?xml version="1.0" encoding="UTF-8" standalone="yes"?><Relationships xmlns="http://schemas.openxmlformats.org/package/2006/relationships"><Relationship Id="rId40" Type="http://schemas.openxmlformats.org/officeDocument/2006/relationships/font" Target="fonts/CormorantInfant-bold.fntdata"/><Relationship Id="rId20" Type="http://schemas.openxmlformats.org/officeDocument/2006/relationships/slide" Target="slides/slide15.xml"/><Relationship Id="rId42" Type="http://schemas.openxmlformats.org/officeDocument/2006/relationships/font" Target="fonts/CormorantInfant-boldItalic.fntdata"/><Relationship Id="rId41" Type="http://schemas.openxmlformats.org/officeDocument/2006/relationships/font" Target="fonts/CormorantInfant-italic.fntdata"/><Relationship Id="rId22" Type="http://schemas.openxmlformats.org/officeDocument/2006/relationships/slide" Target="slides/slide17.xml"/><Relationship Id="rId21" Type="http://schemas.openxmlformats.org/officeDocument/2006/relationships/slide" Target="slides/slide16.xml"/><Relationship Id="rId43" Type="http://customschemas.google.com/relationships/presentationmetadata" Target="metadata"/><Relationship Id="rId24" Type="http://schemas.openxmlformats.org/officeDocument/2006/relationships/slide" Target="slides/slide19.xml"/><Relationship Id="rId23" Type="http://schemas.openxmlformats.org/officeDocument/2006/relationships/slide" Target="slides/slide18.xml"/><Relationship Id="rId1" Type="http://schemas.openxmlformats.org/officeDocument/2006/relationships/theme" Target="theme/theme2.xml"/><Relationship Id="rId2" Type="http://schemas.openxmlformats.org/officeDocument/2006/relationships/presProps" Target="presProps.xml"/><Relationship Id="rId3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26" Type="http://schemas.openxmlformats.org/officeDocument/2006/relationships/slide" Target="slides/slide21.xml"/><Relationship Id="rId25" Type="http://schemas.openxmlformats.org/officeDocument/2006/relationships/slide" Target="slides/slide20.xml"/><Relationship Id="rId28" Type="http://schemas.openxmlformats.org/officeDocument/2006/relationships/slide" Target="slides/slide23.xml"/><Relationship Id="rId27" Type="http://schemas.openxmlformats.org/officeDocument/2006/relationships/slide" Target="slides/slide22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29" Type="http://schemas.openxmlformats.org/officeDocument/2006/relationships/slide" Target="slides/slide24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31" Type="http://schemas.openxmlformats.org/officeDocument/2006/relationships/font" Target="fonts/Play-regular.fntdata"/><Relationship Id="rId30" Type="http://schemas.openxmlformats.org/officeDocument/2006/relationships/slide" Target="slides/slide25.xml"/><Relationship Id="rId11" Type="http://schemas.openxmlformats.org/officeDocument/2006/relationships/slide" Target="slides/slide6.xml"/><Relationship Id="rId33" Type="http://schemas.openxmlformats.org/officeDocument/2006/relationships/font" Target="fonts/Roboto-regular.fntdata"/><Relationship Id="rId10" Type="http://schemas.openxmlformats.org/officeDocument/2006/relationships/slide" Target="slides/slide5.xml"/><Relationship Id="rId32" Type="http://schemas.openxmlformats.org/officeDocument/2006/relationships/font" Target="fonts/Play-bold.fntdata"/><Relationship Id="rId13" Type="http://schemas.openxmlformats.org/officeDocument/2006/relationships/slide" Target="slides/slide8.xml"/><Relationship Id="rId35" Type="http://schemas.openxmlformats.org/officeDocument/2006/relationships/font" Target="fonts/Roboto-italic.fntdata"/><Relationship Id="rId12" Type="http://schemas.openxmlformats.org/officeDocument/2006/relationships/slide" Target="slides/slide7.xml"/><Relationship Id="rId34" Type="http://schemas.openxmlformats.org/officeDocument/2006/relationships/font" Target="fonts/Roboto-bold.fntdata"/><Relationship Id="rId15" Type="http://schemas.openxmlformats.org/officeDocument/2006/relationships/slide" Target="slides/slide10.xml"/><Relationship Id="rId37" Type="http://schemas.openxmlformats.org/officeDocument/2006/relationships/font" Target="fonts/Cairo-regular.fntdata"/><Relationship Id="rId14" Type="http://schemas.openxmlformats.org/officeDocument/2006/relationships/slide" Target="slides/slide9.xml"/><Relationship Id="rId36" Type="http://schemas.openxmlformats.org/officeDocument/2006/relationships/font" Target="fonts/Roboto-boldItalic.fntdata"/><Relationship Id="rId17" Type="http://schemas.openxmlformats.org/officeDocument/2006/relationships/slide" Target="slides/slide12.xml"/><Relationship Id="rId39" Type="http://schemas.openxmlformats.org/officeDocument/2006/relationships/font" Target="fonts/CormorantInfant-regular.fntdata"/><Relationship Id="rId16" Type="http://schemas.openxmlformats.org/officeDocument/2006/relationships/slide" Target="slides/slide11.xml"/><Relationship Id="rId38" Type="http://schemas.openxmlformats.org/officeDocument/2006/relationships/font" Target="fonts/Cairo-bold.fntdata"/><Relationship Id="rId19" Type="http://schemas.openxmlformats.org/officeDocument/2006/relationships/slide" Target="slides/slide14.xml"/><Relationship Id="rId18" Type="http://schemas.openxmlformats.org/officeDocument/2006/relationships/slide" Target="slides/slide1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/>
          <p:nvPr>
            <p:ph idx="2" type="hdr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4" name="Google Shape;4;n"/>
          <p:cNvSpPr txBox="1"/>
          <p:nvPr>
            <p:ph idx="10" type="dt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" name="Google Shape;5;n"/>
          <p:cNvSpPr/>
          <p:nvPr>
            <p:ph idx="3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" name="Google Shape;6;n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7" name="Google Shape;7;n"/>
          <p:cNvSpPr txBox="1"/>
          <p:nvPr>
            <p:ph idx="11" type="ftr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n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0" i="0" lang="en-US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p3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3" name="Google Shape;123;p3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Google Shape;132;p4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3" name="Google Shape;133;p4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2" name="Shape 1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" name="Google Shape;143;p5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4" name="Google Shape;144;p5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4" name="Shape 1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" name="Google Shape;155;p6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6" name="Google Shape;156;p6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6" name="Shape 1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" name="Google Shape;167;p7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8" name="Google Shape;168;p7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8" name="Shape 1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" name="Google Shape;179;p8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0" name="Google Shape;180;p8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0" name="Shape 1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" name="Google Shape;191;p9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2" name="Google Shape;192;p9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7" name="Shape 1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" name="Google Shape;198;p10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9" name="Google Shape;199;p10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4" name="Shape 2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" name="Google Shape;205;p11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6" name="Google Shape;206;p11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9" name="Shape 2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0" name="Google Shape;230;p12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31" name="Google Shape;231;p12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51" name="Shape 2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2" name="Google Shape;252;p13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53" name="Google Shape;253;p13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65" name="Shape 2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" name="Google Shape;266;p14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67" name="Google Shape;267;p14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68" name="Google Shape;268;p14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91" name="Shape 2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2" name="Google Shape;292;p15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93" name="Google Shape;293;p15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94" name="Google Shape;294;p15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02" name="Shape 3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3" name="Google Shape;303;p16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304" name="Google Shape;304;p16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05" name="Google Shape;305;p16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16" name="Shape 3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" name="Google Shape;317;p17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318" name="Google Shape;318;p17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19" name="Google Shape;319;p17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33" name="Shape 3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4" name="Google Shape;334;p18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35" name="Google Shape;335;p18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39" name="Shape 3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0" name="Google Shape;340;p19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41" name="Google Shape;341;p19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46" name="Shape 3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7" name="Google Shape;347;p20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48" name="Google Shape;348;p20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52" name="Shape 3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3" name="Google Shape;353;p22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54" name="Google Shape;354;p22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60" name="Shape 3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1" name="Google Shape;361;p23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62" name="Google Shape;362;p23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67" name="Shape 3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" name="Google Shape;368;p24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69" name="Google Shape;369;p24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75" name="Shape 3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6" name="Google Shape;376;p25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7" name="Google Shape;377;p25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83" name="Shape 3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4" name="Google Shape;384;p21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385" name="Google Shape;385;p2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89" name="Shape 3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0" name="Google Shape;390;p26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91" name="Google Shape;391;p26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01" name="Shape 4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2" name="Google Shape;402;p27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03" name="Google Shape;403;p27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8.png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29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7" name="Google Shape;17;p29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8" name="Google Shape;18;p29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" name="Google Shape;19;p29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0" name="Google Shape;20;p29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2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30"/>
          <p:cNvSpPr txBox="1"/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3" name="Google Shape;23;p30"/>
          <p:cNvSpPr txBox="1"/>
          <p:nvPr>
            <p:ph idx="1" type="subTitle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/>
        </p:txBody>
      </p:sp>
      <p:sp>
        <p:nvSpPr>
          <p:cNvPr id="24" name="Google Shape;24;p30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5" name="Google Shape;25;p30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6" name="Google Shape;26;p30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7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31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9" name="Google Shape;29;p31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0" name="Google Shape;30;p31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1" name="Google Shape;31;p31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32"/>
          <p:cNvSpPr txBox="1"/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4" name="Google Shape;34;p32"/>
          <p:cNvSpPr txBox="1"/>
          <p:nvPr>
            <p:ph idx="1" type="body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35" name="Google Shape;35;p32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6" name="Google Shape;36;p32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7" name="Google Shape;37;p32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 type="twoObj">
  <p:cSld name="TWO_OBJECTS">
    <p:spTree>
      <p:nvGrpSpPr>
        <p:cNvPr id="38" name="Shape 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Google Shape;39;p33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0" name="Google Shape;40;p33"/>
          <p:cNvSpPr txBox="1"/>
          <p:nvPr>
            <p:ph idx="1" type="body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1" name="Google Shape;41;p33"/>
          <p:cNvSpPr txBox="1"/>
          <p:nvPr>
            <p:ph idx="2" type="body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2" name="Google Shape;42;p33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3" name="Google Shape;43;p33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4" name="Google Shape;44;p33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 type="twoTxTwoObj">
  <p:cSld name="TWO_OBJECTS_WITH_TEXT">
    <p:spTree>
      <p:nvGrpSpPr>
        <p:cNvPr id="45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34"/>
          <p:cNvSpPr txBox="1"/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7" name="Google Shape;47;p34"/>
          <p:cNvSpPr txBox="1"/>
          <p:nvPr>
            <p:ph idx="1" type="body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8" name="Google Shape;48;p34"/>
          <p:cNvSpPr txBox="1"/>
          <p:nvPr>
            <p:ph idx="2" type="body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9" name="Google Shape;49;p34"/>
          <p:cNvSpPr txBox="1"/>
          <p:nvPr>
            <p:ph idx="3" type="body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50" name="Google Shape;50;p34"/>
          <p:cNvSpPr txBox="1"/>
          <p:nvPr>
            <p:ph idx="4" type="body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51" name="Google Shape;51;p34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2" name="Google Shape;52;p34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3" name="Google Shape;53;p34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54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35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6" name="Google Shape;56;p35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7" name="Google Shape;57;p35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 type="objTx">
  <p:cSld name="OBJECT_WITH_CAPTION_TEXT">
    <p:spTree>
      <p:nvGrpSpPr>
        <p:cNvPr id="58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36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36"/>
          <p:cNvSpPr txBox="1"/>
          <p:nvPr>
            <p:ph idx="1" type="body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indent="-3810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indent="-355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indent="-355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61" name="Google Shape;61;p36"/>
          <p:cNvSpPr txBox="1"/>
          <p:nvPr>
            <p:ph idx="2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62" name="Google Shape;62;p36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3" name="Google Shape;63;p36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4" name="Google Shape;64;p36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icture with Caption" type="picTx">
  <p:cSld name="PICTURE_WITH_CAPTION_TEXT">
    <p:spTree>
      <p:nvGrpSpPr>
        <p:cNvPr id="65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37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7" name="Google Shape;67;p37"/>
          <p:cNvSpPr/>
          <p:nvPr>
            <p:ph idx="2" type="pic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68" name="Google Shape;68;p37"/>
          <p:cNvSpPr txBox="1"/>
          <p:nvPr>
            <p:ph idx="1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69" name="Google Shape;69;p37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0" name="Google Shape;70;p37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1" name="Google Shape;71;p37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Vertical Text" type="vertTx">
  <p:cSld name="VERTICAL_TEXT">
    <p:spTree>
      <p:nvGrpSpPr>
        <p:cNvPr id="72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38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4" name="Google Shape;74;p38"/>
          <p:cNvSpPr txBox="1"/>
          <p:nvPr>
            <p:ph idx="1" type="body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5" name="Google Shape;75;p38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6" name="Google Shape;76;p38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7" name="Google Shape;77;p38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ical Title and Text" type="vertTitleAndTx">
  <p:cSld name="VERTICAL_TITLE_AND_VERTICAL_TEXT">
    <p:spTree>
      <p:nvGrpSpPr>
        <p:cNvPr id="78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39"/>
          <p:cNvSpPr txBox="1"/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0" name="Google Shape;80;p39"/>
          <p:cNvSpPr txBox="1"/>
          <p:nvPr>
            <p:ph idx="1" type="body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81" name="Google Shape;81;p39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2" name="Google Shape;82;p39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3" name="Google Shape;83;p39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 number">
    <p:spTree>
      <p:nvGrpSpPr>
        <p:cNvPr id="84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5" name="Google Shape;85;p40"/>
          <p:cNvGrpSpPr/>
          <p:nvPr/>
        </p:nvGrpSpPr>
        <p:grpSpPr>
          <a:xfrm>
            <a:off x="370499" y="118107"/>
            <a:ext cx="11441700" cy="6635792"/>
            <a:chOff x="277874" y="88580"/>
            <a:chExt cx="8581275" cy="4976844"/>
          </a:xfrm>
        </p:grpSpPr>
        <p:grpSp>
          <p:nvGrpSpPr>
            <p:cNvPr id="86" name="Google Shape;86;p40"/>
            <p:cNvGrpSpPr/>
            <p:nvPr/>
          </p:nvGrpSpPr>
          <p:grpSpPr>
            <a:xfrm>
              <a:off x="277874" y="193225"/>
              <a:ext cx="8580376" cy="4763700"/>
              <a:chOff x="277874" y="193225"/>
              <a:chExt cx="8580376" cy="4763700"/>
            </a:xfrm>
          </p:grpSpPr>
          <p:grpSp>
            <p:nvGrpSpPr>
              <p:cNvPr id="87" name="Google Shape;87;p40"/>
              <p:cNvGrpSpPr/>
              <p:nvPr/>
            </p:nvGrpSpPr>
            <p:grpSpPr>
              <a:xfrm>
                <a:off x="726225" y="193225"/>
                <a:ext cx="7697775" cy="4763700"/>
                <a:chOff x="726225" y="193225"/>
                <a:chExt cx="7697775" cy="4763700"/>
              </a:xfrm>
            </p:grpSpPr>
            <p:cxnSp>
              <p:nvCxnSpPr>
                <p:cNvPr id="88" name="Google Shape;88;p40"/>
                <p:cNvCxnSpPr/>
                <p:nvPr/>
              </p:nvCxnSpPr>
              <p:spPr>
                <a:xfrm>
                  <a:off x="726225" y="193225"/>
                  <a:ext cx="0" cy="476370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</p:cxnSp>
            <p:cxnSp>
              <p:nvCxnSpPr>
                <p:cNvPr id="89" name="Google Shape;89;p40"/>
                <p:cNvCxnSpPr/>
                <p:nvPr/>
              </p:nvCxnSpPr>
              <p:spPr>
                <a:xfrm>
                  <a:off x="1239410" y="193225"/>
                  <a:ext cx="0" cy="476370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</p:cxnSp>
            <p:cxnSp>
              <p:nvCxnSpPr>
                <p:cNvPr id="90" name="Google Shape;90;p40"/>
                <p:cNvCxnSpPr/>
                <p:nvPr/>
              </p:nvCxnSpPr>
              <p:spPr>
                <a:xfrm>
                  <a:off x="1752595" y="193225"/>
                  <a:ext cx="0" cy="476370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</p:cxnSp>
            <p:cxnSp>
              <p:nvCxnSpPr>
                <p:cNvPr id="91" name="Google Shape;91;p40"/>
                <p:cNvCxnSpPr/>
                <p:nvPr/>
              </p:nvCxnSpPr>
              <p:spPr>
                <a:xfrm>
                  <a:off x="2265780" y="193225"/>
                  <a:ext cx="0" cy="476370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</p:cxnSp>
            <p:cxnSp>
              <p:nvCxnSpPr>
                <p:cNvPr id="92" name="Google Shape;92;p40"/>
                <p:cNvCxnSpPr/>
                <p:nvPr/>
              </p:nvCxnSpPr>
              <p:spPr>
                <a:xfrm>
                  <a:off x="2778965" y="193225"/>
                  <a:ext cx="0" cy="476370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</p:cxnSp>
            <p:cxnSp>
              <p:nvCxnSpPr>
                <p:cNvPr id="93" name="Google Shape;93;p40"/>
                <p:cNvCxnSpPr/>
                <p:nvPr/>
              </p:nvCxnSpPr>
              <p:spPr>
                <a:xfrm>
                  <a:off x="3292150" y="193225"/>
                  <a:ext cx="0" cy="476370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</p:cxnSp>
            <p:cxnSp>
              <p:nvCxnSpPr>
                <p:cNvPr id="94" name="Google Shape;94;p40"/>
                <p:cNvCxnSpPr/>
                <p:nvPr/>
              </p:nvCxnSpPr>
              <p:spPr>
                <a:xfrm>
                  <a:off x="3805335" y="193225"/>
                  <a:ext cx="0" cy="476370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</p:cxnSp>
            <p:cxnSp>
              <p:nvCxnSpPr>
                <p:cNvPr id="95" name="Google Shape;95;p40"/>
                <p:cNvCxnSpPr/>
                <p:nvPr/>
              </p:nvCxnSpPr>
              <p:spPr>
                <a:xfrm>
                  <a:off x="4318520" y="193225"/>
                  <a:ext cx="0" cy="476370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</p:cxnSp>
            <p:cxnSp>
              <p:nvCxnSpPr>
                <p:cNvPr id="96" name="Google Shape;96;p40"/>
                <p:cNvCxnSpPr/>
                <p:nvPr/>
              </p:nvCxnSpPr>
              <p:spPr>
                <a:xfrm>
                  <a:off x="4831705" y="193225"/>
                  <a:ext cx="0" cy="476370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</p:cxnSp>
            <p:cxnSp>
              <p:nvCxnSpPr>
                <p:cNvPr id="97" name="Google Shape;97;p40"/>
                <p:cNvCxnSpPr/>
                <p:nvPr/>
              </p:nvCxnSpPr>
              <p:spPr>
                <a:xfrm>
                  <a:off x="5344890" y="193225"/>
                  <a:ext cx="0" cy="476370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</p:cxnSp>
            <p:cxnSp>
              <p:nvCxnSpPr>
                <p:cNvPr id="98" name="Google Shape;98;p40"/>
                <p:cNvCxnSpPr/>
                <p:nvPr/>
              </p:nvCxnSpPr>
              <p:spPr>
                <a:xfrm>
                  <a:off x="5858075" y="193225"/>
                  <a:ext cx="0" cy="476370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</p:cxnSp>
            <p:cxnSp>
              <p:nvCxnSpPr>
                <p:cNvPr id="99" name="Google Shape;99;p40"/>
                <p:cNvCxnSpPr/>
                <p:nvPr/>
              </p:nvCxnSpPr>
              <p:spPr>
                <a:xfrm>
                  <a:off x="6371260" y="193225"/>
                  <a:ext cx="0" cy="476370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</p:cxnSp>
            <p:cxnSp>
              <p:nvCxnSpPr>
                <p:cNvPr id="100" name="Google Shape;100;p40"/>
                <p:cNvCxnSpPr/>
                <p:nvPr/>
              </p:nvCxnSpPr>
              <p:spPr>
                <a:xfrm>
                  <a:off x="6884445" y="193225"/>
                  <a:ext cx="0" cy="476370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</p:cxnSp>
            <p:cxnSp>
              <p:nvCxnSpPr>
                <p:cNvPr id="101" name="Google Shape;101;p40"/>
                <p:cNvCxnSpPr/>
                <p:nvPr/>
              </p:nvCxnSpPr>
              <p:spPr>
                <a:xfrm>
                  <a:off x="7397630" y="193225"/>
                  <a:ext cx="0" cy="476370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</p:cxnSp>
            <p:cxnSp>
              <p:nvCxnSpPr>
                <p:cNvPr id="102" name="Google Shape;102;p40"/>
                <p:cNvCxnSpPr/>
                <p:nvPr/>
              </p:nvCxnSpPr>
              <p:spPr>
                <a:xfrm>
                  <a:off x="7910815" y="193225"/>
                  <a:ext cx="0" cy="476370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</p:cxnSp>
            <p:cxnSp>
              <p:nvCxnSpPr>
                <p:cNvPr id="103" name="Google Shape;103;p40"/>
                <p:cNvCxnSpPr/>
                <p:nvPr/>
              </p:nvCxnSpPr>
              <p:spPr>
                <a:xfrm>
                  <a:off x="8424000" y="193225"/>
                  <a:ext cx="0" cy="476370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</p:cxnSp>
          </p:grpSp>
          <p:grpSp>
            <p:nvGrpSpPr>
              <p:cNvPr id="104" name="Google Shape;104;p40"/>
              <p:cNvGrpSpPr/>
              <p:nvPr/>
            </p:nvGrpSpPr>
            <p:grpSpPr>
              <a:xfrm rot="5400000">
                <a:off x="2515322" y="-1713754"/>
                <a:ext cx="4105480" cy="8580376"/>
                <a:chOff x="726225" y="193225"/>
                <a:chExt cx="4105480" cy="4763700"/>
              </a:xfrm>
            </p:grpSpPr>
            <p:cxnSp>
              <p:nvCxnSpPr>
                <p:cNvPr id="105" name="Google Shape;105;p40"/>
                <p:cNvCxnSpPr/>
                <p:nvPr/>
              </p:nvCxnSpPr>
              <p:spPr>
                <a:xfrm>
                  <a:off x="726225" y="193225"/>
                  <a:ext cx="0" cy="476370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</p:cxnSp>
            <p:cxnSp>
              <p:nvCxnSpPr>
                <p:cNvPr id="106" name="Google Shape;106;p40"/>
                <p:cNvCxnSpPr/>
                <p:nvPr/>
              </p:nvCxnSpPr>
              <p:spPr>
                <a:xfrm>
                  <a:off x="1239410" y="193225"/>
                  <a:ext cx="0" cy="476370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</p:cxnSp>
            <p:cxnSp>
              <p:nvCxnSpPr>
                <p:cNvPr id="107" name="Google Shape;107;p40"/>
                <p:cNvCxnSpPr/>
                <p:nvPr/>
              </p:nvCxnSpPr>
              <p:spPr>
                <a:xfrm>
                  <a:off x="1752595" y="193225"/>
                  <a:ext cx="0" cy="476370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</p:cxnSp>
            <p:cxnSp>
              <p:nvCxnSpPr>
                <p:cNvPr id="108" name="Google Shape;108;p40"/>
                <p:cNvCxnSpPr/>
                <p:nvPr/>
              </p:nvCxnSpPr>
              <p:spPr>
                <a:xfrm>
                  <a:off x="2265780" y="193225"/>
                  <a:ext cx="0" cy="476370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</p:cxnSp>
            <p:cxnSp>
              <p:nvCxnSpPr>
                <p:cNvPr id="109" name="Google Shape;109;p40"/>
                <p:cNvCxnSpPr/>
                <p:nvPr/>
              </p:nvCxnSpPr>
              <p:spPr>
                <a:xfrm>
                  <a:off x="2778965" y="193225"/>
                  <a:ext cx="0" cy="476370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</p:cxnSp>
            <p:cxnSp>
              <p:nvCxnSpPr>
                <p:cNvPr id="110" name="Google Shape;110;p40"/>
                <p:cNvCxnSpPr/>
                <p:nvPr/>
              </p:nvCxnSpPr>
              <p:spPr>
                <a:xfrm>
                  <a:off x="3292150" y="193225"/>
                  <a:ext cx="0" cy="476370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</p:cxnSp>
            <p:cxnSp>
              <p:nvCxnSpPr>
                <p:cNvPr id="111" name="Google Shape;111;p40"/>
                <p:cNvCxnSpPr/>
                <p:nvPr/>
              </p:nvCxnSpPr>
              <p:spPr>
                <a:xfrm>
                  <a:off x="3805335" y="193225"/>
                  <a:ext cx="0" cy="476370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</p:cxnSp>
            <p:cxnSp>
              <p:nvCxnSpPr>
                <p:cNvPr id="112" name="Google Shape;112;p40"/>
                <p:cNvCxnSpPr/>
                <p:nvPr/>
              </p:nvCxnSpPr>
              <p:spPr>
                <a:xfrm>
                  <a:off x="4318520" y="193225"/>
                  <a:ext cx="0" cy="476370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</p:cxnSp>
            <p:cxnSp>
              <p:nvCxnSpPr>
                <p:cNvPr id="113" name="Google Shape;113;p40"/>
                <p:cNvCxnSpPr/>
                <p:nvPr/>
              </p:nvCxnSpPr>
              <p:spPr>
                <a:xfrm>
                  <a:off x="4831705" y="193225"/>
                  <a:ext cx="0" cy="476370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</p:cxnSp>
          </p:grpSp>
        </p:grpSp>
        <p:sp>
          <p:nvSpPr>
            <p:cNvPr id="114" name="Google Shape;114;p40"/>
            <p:cNvSpPr/>
            <p:nvPr/>
          </p:nvSpPr>
          <p:spPr>
            <a:xfrm>
              <a:off x="284849" y="88580"/>
              <a:ext cx="870300" cy="870300"/>
            </a:xfrm>
            <a:prstGeom prst="star4">
              <a:avLst>
                <a:gd fmla="val 6253" name="adj"/>
              </a:avLst>
            </a:prstGeom>
            <a:solidFill>
              <a:schemeClr val="dk1"/>
            </a:solidFill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Calibri"/>
                <a:buNone/>
              </a:pPr>
              <a:r>
                <a:t/>
              </a:r>
              <a:endParaRPr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5" name="Google Shape;115;p40"/>
            <p:cNvSpPr/>
            <p:nvPr/>
          </p:nvSpPr>
          <p:spPr>
            <a:xfrm>
              <a:off x="7988849" y="4195124"/>
              <a:ext cx="870300" cy="870300"/>
            </a:xfrm>
            <a:prstGeom prst="star4">
              <a:avLst>
                <a:gd fmla="val 6253" name="adj"/>
              </a:avLst>
            </a:prstGeom>
            <a:solidFill>
              <a:schemeClr val="dk1"/>
            </a:solidFill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Calibri"/>
                <a:buNone/>
              </a:pPr>
              <a:r>
                <a:t/>
              </a:r>
              <a:endParaRPr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16" name="Google Shape;116;p40"/>
          <p:cNvSpPr/>
          <p:nvPr/>
        </p:nvSpPr>
        <p:spPr>
          <a:xfrm>
            <a:off x="645200" y="1381200"/>
            <a:ext cx="10951200" cy="4105200"/>
          </a:xfrm>
          <a:prstGeom prst="rect">
            <a:avLst/>
          </a:prstGeom>
          <a:solidFill>
            <a:srgbClr val="FFFFFF">
              <a:alpha val="85098"/>
            </a:srgbClr>
          </a:solidFill>
          <a:ln>
            <a:noFill/>
          </a:ln>
        </p:spPr>
        <p:txBody>
          <a:bodyPr anchorCtr="0" anchor="ctr" bIns="121900" lIns="121900" spcFirstLastPara="1" rIns="121900" wrap="square" tIns="1219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libri"/>
              <a:buNone/>
            </a:pPr>
            <a:r>
              <a:t/>
            </a:r>
            <a:endParaRPr sz="2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7" name="Google Shape;117;p40"/>
          <p:cNvSpPr txBox="1"/>
          <p:nvPr>
            <p:ph type="title"/>
          </p:nvPr>
        </p:nvSpPr>
        <p:spPr>
          <a:xfrm>
            <a:off x="960000" y="2006600"/>
            <a:ext cx="7244000" cy="1896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600"/>
              <a:buFont typeface="Calibri"/>
              <a:buNone/>
              <a:defRPr sz="11200"/>
            </a:lvl1pPr>
            <a:lvl2pPr lvl="1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12800"/>
            </a:lvl2pPr>
            <a:lvl3pPr lvl="2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12800"/>
            </a:lvl3pPr>
            <a:lvl4pPr lvl="3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12800"/>
            </a:lvl4pPr>
            <a:lvl5pPr lvl="4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12800"/>
            </a:lvl5pPr>
            <a:lvl6pPr lvl="5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12800"/>
            </a:lvl6pPr>
            <a:lvl7pPr lvl="6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12800"/>
            </a:lvl7pPr>
            <a:lvl8pPr lvl="7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12800"/>
            </a:lvl8pPr>
            <a:lvl9pPr lvl="8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12800"/>
            </a:lvl9pPr>
          </a:lstStyle>
          <a:p/>
        </p:txBody>
      </p:sp>
      <p:sp>
        <p:nvSpPr>
          <p:cNvPr id="118" name="Google Shape;118;p40"/>
          <p:cNvSpPr txBox="1"/>
          <p:nvPr>
            <p:ph idx="1" type="subTitle"/>
          </p:nvPr>
        </p:nvSpPr>
        <p:spPr>
          <a:xfrm>
            <a:off x="960015" y="3933931"/>
            <a:ext cx="7244000" cy="6828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2400">
                <a:solidFill>
                  <a:schemeClr val="lt1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2133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2133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2133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2133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2133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2133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2133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2133"/>
            </a:lvl9pPr>
          </a:lstStyle>
          <a:p/>
        </p:txBody>
      </p:sp>
      <p:pic>
        <p:nvPicPr>
          <p:cNvPr id="119" name="Google Shape;119;p40"/>
          <p:cNvPicPr preferRelativeResize="0"/>
          <p:nvPr/>
        </p:nvPicPr>
        <p:blipFill rotWithShape="1">
          <a:blip r:embed="rId2">
            <a:alphaModFix/>
          </a:blip>
          <a:srcRect b="0" l="22138" r="61081" t="-24890"/>
          <a:stretch/>
        </p:blipFill>
        <p:spPr>
          <a:xfrm rot="5400000">
            <a:off x="4379264" y="1466865"/>
            <a:ext cx="1726464" cy="8565001"/>
          </a:xfrm>
          <a:prstGeom prst="rect">
            <a:avLst/>
          </a:prstGeom>
          <a:noFill/>
          <a:ln>
            <a:noFill/>
          </a:ln>
        </p:spPr>
      </p:pic>
      <p:pic>
        <p:nvPicPr>
          <p:cNvPr id="120" name="Google Shape;120;p40"/>
          <p:cNvPicPr preferRelativeResize="0"/>
          <p:nvPr/>
        </p:nvPicPr>
        <p:blipFill rotWithShape="1">
          <a:blip r:embed="rId2">
            <a:alphaModFix/>
          </a:blip>
          <a:srcRect b="0" l="36938" r="46282" t="8625"/>
          <a:stretch/>
        </p:blipFill>
        <p:spPr>
          <a:xfrm>
            <a:off x="9869775" y="302833"/>
            <a:ext cx="1726464" cy="626633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3" Type="http://schemas.openxmlformats.org/officeDocument/2006/relationships/theme" Target="../theme/theme2.xml"/><Relationship Id="rId12" Type="http://schemas.openxmlformats.org/officeDocument/2006/relationships/slideLayout" Target="../slideLayouts/slideLayout12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8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11" name="Google Shape;11;p28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2" name="Google Shape;12;p28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3" name="Google Shape;13;p28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4" name="Google Shape;14;p28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ransition spd="med">
    <p:fade/>
  </p:transition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2.png"/><Relationship Id="rId4" Type="http://schemas.openxmlformats.org/officeDocument/2006/relationships/image" Target="../media/image15.png"/><Relationship Id="rId5" Type="http://schemas.openxmlformats.org/officeDocument/2006/relationships/image" Target="../media/image12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2.png"/><Relationship Id="rId4" Type="http://schemas.openxmlformats.org/officeDocument/2006/relationships/image" Target="../media/image15.png"/><Relationship Id="rId5" Type="http://schemas.openxmlformats.org/officeDocument/2006/relationships/image" Target="../media/image12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23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23.png"/></Relationships>
</file>

<file path=ppt/slides/_rels/slide9.xml.rels><?xml version="1.0" encoding="UTF-8" standalone="yes"?><Relationships xmlns="http://schemas.openxmlformats.org/package/2006/relationships"><Relationship Id="rId11" Type="http://schemas.openxmlformats.org/officeDocument/2006/relationships/image" Target="../media/image4.png"/><Relationship Id="rId10" Type="http://schemas.openxmlformats.org/officeDocument/2006/relationships/image" Target="../media/image7.png"/><Relationship Id="rId13" Type="http://schemas.openxmlformats.org/officeDocument/2006/relationships/image" Target="../media/image18.png"/><Relationship Id="rId12" Type="http://schemas.openxmlformats.org/officeDocument/2006/relationships/image" Target="../media/image13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2.png"/><Relationship Id="rId4" Type="http://schemas.openxmlformats.org/officeDocument/2006/relationships/image" Target="../media/image15.png"/><Relationship Id="rId9" Type="http://schemas.openxmlformats.org/officeDocument/2006/relationships/image" Target="../media/image5.png"/><Relationship Id="rId5" Type="http://schemas.openxmlformats.org/officeDocument/2006/relationships/image" Target="../media/image12.png"/><Relationship Id="rId6" Type="http://schemas.openxmlformats.org/officeDocument/2006/relationships/image" Target="../media/image11.png"/><Relationship Id="rId7" Type="http://schemas.openxmlformats.org/officeDocument/2006/relationships/image" Target="../media/image6.png"/><Relationship Id="rId8" Type="http://schemas.openxmlformats.org/officeDocument/2006/relationships/image" Target="../media/image1.png"/></Relationships>
</file>

<file path=ppt/slides/_rels/slide10.xml.rels><?xml version="1.0" encoding="UTF-8" standalone="yes"?><Relationships xmlns="http://schemas.openxmlformats.org/package/2006/relationships"><Relationship Id="rId11" Type="http://schemas.openxmlformats.org/officeDocument/2006/relationships/image" Target="../media/image4.png"/><Relationship Id="rId10" Type="http://schemas.openxmlformats.org/officeDocument/2006/relationships/image" Target="../media/image7.png"/><Relationship Id="rId13" Type="http://schemas.openxmlformats.org/officeDocument/2006/relationships/image" Target="../media/image18.png"/><Relationship Id="rId12" Type="http://schemas.openxmlformats.org/officeDocument/2006/relationships/image" Target="../media/image13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2.png"/><Relationship Id="rId4" Type="http://schemas.openxmlformats.org/officeDocument/2006/relationships/image" Target="../media/image15.png"/><Relationship Id="rId9" Type="http://schemas.openxmlformats.org/officeDocument/2006/relationships/image" Target="../media/image5.png"/><Relationship Id="rId5" Type="http://schemas.openxmlformats.org/officeDocument/2006/relationships/image" Target="../media/image12.png"/><Relationship Id="rId6" Type="http://schemas.openxmlformats.org/officeDocument/2006/relationships/image" Target="../media/image11.png"/><Relationship Id="rId7" Type="http://schemas.openxmlformats.org/officeDocument/2006/relationships/image" Target="../media/image6.png"/><Relationship Id="rId8" Type="http://schemas.openxmlformats.org/officeDocument/2006/relationships/image" Target="../media/image1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2.png"/><Relationship Id="rId4" Type="http://schemas.openxmlformats.org/officeDocument/2006/relationships/image" Target="../media/image15.png"/><Relationship Id="rId5" Type="http://schemas.openxmlformats.org/officeDocument/2006/relationships/image" Target="../media/image12.png"/><Relationship Id="rId6" Type="http://schemas.openxmlformats.org/officeDocument/2006/relationships/image" Target="../media/image11.pn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7.pn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7.png"/><Relationship Id="rId4" Type="http://schemas.openxmlformats.org/officeDocument/2006/relationships/image" Target="../media/image4.png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7.png"/><Relationship Id="rId4" Type="http://schemas.openxmlformats.org/officeDocument/2006/relationships/image" Target="../media/image4.png"/><Relationship Id="rId5" Type="http://schemas.openxmlformats.org/officeDocument/2006/relationships/image" Target="../media/image18.png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7.png"/><Relationship Id="rId4" Type="http://schemas.openxmlformats.org/officeDocument/2006/relationships/image" Target="../media/image4.png"/><Relationship Id="rId5" Type="http://schemas.openxmlformats.org/officeDocument/2006/relationships/image" Target="../media/image18.png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7.xml"/><Relationship Id="rId3" Type="http://schemas.openxmlformats.org/officeDocument/2006/relationships/image" Target="../media/image6.png"/><Relationship Id="rId4" Type="http://schemas.openxmlformats.org/officeDocument/2006/relationships/image" Target="../media/image5.png"/><Relationship Id="rId5" Type="http://schemas.openxmlformats.org/officeDocument/2006/relationships/image" Target="../media/image1.png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8.xml"/><Relationship Id="rId3" Type="http://schemas.openxmlformats.org/officeDocument/2006/relationships/image" Target="../media/image1.png"/><Relationship Id="rId4" Type="http://schemas.openxmlformats.org/officeDocument/2006/relationships/image" Target="../media/image5.png"/></Relationships>
</file>

<file path=ppt/slides/_rels/slide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9.xml"/><Relationship Id="rId3" Type="http://schemas.openxmlformats.org/officeDocument/2006/relationships/image" Target="../media/image26.png"/><Relationship Id="rId4" Type="http://schemas.openxmlformats.org/officeDocument/2006/relationships/image" Target="../media/image29.png"/></Relationships>
</file>

<file path=ppt/slides/_rels/slide2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0.xml"/><Relationship Id="rId3" Type="http://schemas.openxmlformats.org/officeDocument/2006/relationships/image" Target="../media/image27.png"/></Relationships>
</file>

<file path=ppt/slides/_rels/slide2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1.xml"/></Relationships>
</file>

<file path=ppt/slides/_rels/slide2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2.xml"/></Relationships>
</file>

<file path=ppt/slides/_rels/slide2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3.xml"/><Relationship Id="rId3" Type="http://schemas.openxmlformats.org/officeDocument/2006/relationships/image" Target="../media/image28.png"/></Relationships>
</file>

<file path=ppt/slides/_rels/slide2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4.xml"/><Relationship Id="rId3" Type="http://schemas.openxmlformats.org/officeDocument/2006/relationships/hyperlink" Target="https://sunnah.com/adab:212" TargetMode="External"/><Relationship Id="rId4" Type="http://schemas.openxmlformats.org/officeDocument/2006/relationships/image" Target="../media/image15.png"/><Relationship Id="rId5" Type="http://schemas.openxmlformats.org/officeDocument/2006/relationships/image" Target="../media/image12.png"/></Relationships>
</file>

<file path=ppt/slides/_rels/slide2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5.xml"/><Relationship Id="rId3" Type="http://schemas.openxmlformats.org/officeDocument/2006/relationships/image" Target="../media/image2.png"/><Relationship Id="rId4" Type="http://schemas.openxmlformats.org/officeDocument/2006/relationships/image" Target="../media/image15.png"/><Relationship Id="rId5" Type="http://schemas.openxmlformats.org/officeDocument/2006/relationships/image" Target="../media/image12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gradFill>
          <a:gsLst>
            <a:gs pos="0">
              <a:srgbClr val="0C0C0C"/>
            </a:gs>
            <a:gs pos="83000">
              <a:srgbClr val="262626"/>
            </a:gs>
            <a:gs pos="100000">
              <a:srgbClr val="3F3F3F"/>
            </a:gs>
          </a:gsLst>
          <a:lin ang="5400000" scaled="0"/>
        </a:gradFill>
      </p:bgPr>
    </p:bg>
    <p:spTree>
      <p:nvGrpSpPr>
        <p:cNvPr id="124" name="Shape 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5" name="Google Shape;125;p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 rot="-5400000">
            <a:off x="2621163" y="-2635259"/>
            <a:ext cx="6880952" cy="12151469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26" name="Google Shape;126;p3"/>
          <p:cNvGrpSpPr/>
          <p:nvPr/>
        </p:nvGrpSpPr>
        <p:grpSpPr>
          <a:xfrm>
            <a:off x="3234714" y="1635760"/>
            <a:ext cx="6046737" cy="3586480"/>
            <a:chOff x="3158311" y="1647235"/>
            <a:chExt cx="6046737" cy="3586480"/>
          </a:xfrm>
        </p:grpSpPr>
        <p:grpSp>
          <p:nvGrpSpPr>
            <p:cNvPr id="127" name="Google Shape;127;p3"/>
            <p:cNvGrpSpPr/>
            <p:nvPr/>
          </p:nvGrpSpPr>
          <p:grpSpPr>
            <a:xfrm>
              <a:off x="3379840" y="1857289"/>
              <a:ext cx="5825208" cy="3143422"/>
              <a:chOff x="2952578" y="1853651"/>
              <a:chExt cx="5825208" cy="3143422"/>
            </a:xfrm>
          </p:grpSpPr>
          <p:sp>
            <p:nvSpPr>
              <p:cNvPr id="128" name="Google Shape;128;p3"/>
              <p:cNvSpPr txBox="1"/>
              <p:nvPr/>
            </p:nvSpPr>
            <p:spPr>
              <a:xfrm>
                <a:off x="5634386" y="2917537"/>
                <a:ext cx="3143400" cy="10158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45700" lIns="91425" spcFirstLastPara="1" rIns="91425" wrap="square" tIns="45700">
                <a:sp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US" sz="6000">
                    <a:solidFill>
                      <a:srgbClr val="F6CC6D"/>
                    </a:solidFill>
                    <a:latin typeface="Play"/>
                    <a:ea typeface="Play"/>
                    <a:cs typeface="Play"/>
                    <a:sym typeface="Play"/>
                  </a:rPr>
                  <a:t>i m a y a</a:t>
                </a:r>
                <a:endParaRPr/>
              </a:p>
            </p:txBody>
          </p:sp>
          <p:pic>
            <p:nvPicPr>
              <p:cNvPr id="129" name="Google Shape;129;p3"/>
              <p:cNvPicPr preferRelativeResize="0"/>
              <p:nvPr/>
            </p:nvPicPr>
            <p:blipFill rotWithShape="1">
              <a:blip r:embed="rId4">
                <a:alphaModFix/>
              </a:blip>
              <a:srcRect b="0" l="0" r="0" t="0"/>
              <a:stretch/>
            </p:blipFill>
            <p:spPr>
              <a:xfrm>
                <a:off x="2952578" y="1853651"/>
                <a:ext cx="3143422" cy="3143422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  <p:pic>
          <p:nvPicPr>
            <p:cNvPr id="130" name="Google Shape;130;p3"/>
            <p:cNvPicPr preferRelativeResize="0"/>
            <p:nvPr/>
          </p:nvPicPr>
          <p:blipFill rotWithShape="1">
            <a:blip r:embed="rId5">
              <a:alphaModFix/>
            </a:blip>
            <a:srcRect b="0" l="0" r="0" t="0"/>
            <a:stretch/>
          </p:blipFill>
          <p:spPr>
            <a:xfrm>
              <a:off x="3158311" y="1647235"/>
              <a:ext cx="3586480" cy="3586480"/>
            </a:xfrm>
            <a:prstGeom prst="rect">
              <a:avLst/>
            </a:prstGeom>
            <a:noFill/>
            <a:ln>
              <a:noFill/>
            </a:ln>
          </p:spPr>
        </p:pic>
      </p:grp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134" name="Shape 1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5" name="Google Shape;135;p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 rot="-5400000">
            <a:off x="2621163" y="-2635259"/>
            <a:ext cx="6880952" cy="12151469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36" name="Google Shape;136;p4"/>
          <p:cNvGrpSpPr/>
          <p:nvPr/>
        </p:nvGrpSpPr>
        <p:grpSpPr>
          <a:xfrm>
            <a:off x="3211228" y="999360"/>
            <a:ext cx="6046721" cy="3586480"/>
            <a:chOff x="3158311" y="1647235"/>
            <a:chExt cx="6046721" cy="3586480"/>
          </a:xfrm>
        </p:grpSpPr>
        <p:grpSp>
          <p:nvGrpSpPr>
            <p:cNvPr id="137" name="Google Shape;137;p4"/>
            <p:cNvGrpSpPr/>
            <p:nvPr/>
          </p:nvGrpSpPr>
          <p:grpSpPr>
            <a:xfrm>
              <a:off x="3379840" y="1857289"/>
              <a:ext cx="5825192" cy="3143422"/>
              <a:chOff x="2952578" y="1853651"/>
              <a:chExt cx="5825192" cy="3143422"/>
            </a:xfrm>
          </p:grpSpPr>
          <p:sp>
            <p:nvSpPr>
              <p:cNvPr id="138" name="Google Shape;138;p4"/>
              <p:cNvSpPr txBox="1"/>
              <p:nvPr/>
            </p:nvSpPr>
            <p:spPr>
              <a:xfrm>
                <a:off x="5634370" y="2917537"/>
                <a:ext cx="3143400" cy="10158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45700" lIns="91425" spcFirstLastPara="1" rIns="91425" wrap="square" tIns="45700">
                <a:sp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US" sz="6000">
                    <a:solidFill>
                      <a:srgbClr val="F6CC6D"/>
                    </a:solidFill>
                    <a:latin typeface="Play"/>
                    <a:ea typeface="Play"/>
                    <a:cs typeface="Play"/>
                    <a:sym typeface="Play"/>
                  </a:rPr>
                  <a:t>i m a y a</a:t>
                </a:r>
                <a:endParaRPr/>
              </a:p>
            </p:txBody>
          </p:sp>
          <p:pic>
            <p:nvPicPr>
              <p:cNvPr id="139" name="Google Shape;139;p4"/>
              <p:cNvPicPr preferRelativeResize="0"/>
              <p:nvPr/>
            </p:nvPicPr>
            <p:blipFill rotWithShape="1">
              <a:blip r:embed="rId4">
                <a:alphaModFix/>
              </a:blip>
              <a:srcRect b="0" l="0" r="0" t="0"/>
              <a:stretch/>
            </p:blipFill>
            <p:spPr>
              <a:xfrm>
                <a:off x="2952578" y="1853651"/>
                <a:ext cx="3143422" cy="3143422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  <p:pic>
          <p:nvPicPr>
            <p:cNvPr id="140" name="Google Shape;140;p4"/>
            <p:cNvPicPr preferRelativeResize="0"/>
            <p:nvPr/>
          </p:nvPicPr>
          <p:blipFill rotWithShape="1">
            <a:blip r:embed="rId5">
              <a:alphaModFix/>
            </a:blip>
            <a:srcRect b="0" l="0" r="0" t="0"/>
            <a:stretch/>
          </p:blipFill>
          <p:spPr>
            <a:xfrm>
              <a:off x="3158311" y="1647235"/>
              <a:ext cx="3586480" cy="3586480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141" name="Google Shape;141;p4"/>
          <p:cNvSpPr txBox="1"/>
          <p:nvPr/>
        </p:nvSpPr>
        <p:spPr>
          <a:xfrm>
            <a:off x="-64896" y="4585840"/>
            <a:ext cx="12206096" cy="55399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000">
                <a:solidFill>
                  <a:srgbClr val="F6CC6D"/>
                </a:solidFill>
                <a:latin typeface="Arial"/>
                <a:ea typeface="Arial"/>
                <a:cs typeface="Arial"/>
                <a:sym typeface="Arial"/>
              </a:rPr>
              <a:t>Sarah Khan, Sahla Kader, Fatimah Riaz, Aniq Shaikh</a:t>
            </a:r>
            <a:endParaRP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145" name="Shape 1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" name="Google Shape;146;p5"/>
          <p:cNvSpPr txBox="1"/>
          <p:nvPr/>
        </p:nvSpPr>
        <p:spPr>
          <a:xfrm>
            <a:off x="694267" y="1710886"/>
            <a:ext cx="10803466" cy="64633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3600" u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The death rate in the construction industry is </a:t>
            </a:r>
            <a:r>
              <a:rPr b="1" lang="en-US" sz="36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 </a:t>
            </a:r>
            <a:endParaRPr b="1" sz="200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7" name="Google Shape;147;p5"/>
          <p:cNvSpPr txBox="1"/>
          <p:nvPr/>
        </p:nvSpPr>
        <p:spPr>
          <a:xfrm>
            <a:off x="4110245" y="6953121"/>
            <a:ext cx="3716417" cy="132343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8000" u="none" strike="noStrike">
                <a:solidFill>
                  <a:srgbClr val="C8A200"/>
                </a:solidFill>
                <a:latin typeface="Arial"/>
                <a:ea typeface="Arial"/>
                <a:cs typeface="Arial"/>
                <a:sym typeface="Arial"/>
              </a:rPr>
              <a:t>60,000</a:t>
            </a:r>
            <a:endParaRPr/>
          </a:p>
        </p:txBody>
      </p:sp>
      <p:sp>
        <p:nvSpPr>
          <p:cNvPr id="148" name="Google Shape;148;p5"/>
          <p:cNvSpPr txBox="1"/>
          <p:nvPr/>
        </p:nvSpPr>
        <p:spPr>
          <a:xfrm>
            <a:off x="-353121" y="385323"/>
            <a:ext cx="12192000" cy="1325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6CC6D"/>
              </a:buClr>
              <a:buSzPts val="7200"/>
              <a:buFont typeface="Arial"/>
              <a:buNone/>
            </a:pPr>
            <a:r>
              <a:rPr b="1" i="1" lang="en-US" sz="7200">
                <a:solidFill>
                  <a:srgbClr val="F6CC6D"/>
                </a:solidFill>
                <a:latin typeface="Arial"/>
                <a:ea typeface="Arial"/>
                <a:cs typeface="Arial"/>
                <a:sym typeface="Arial"/>
              </a:rPr>
              <a:t>The Problem</a:t>
            </a:r>
            <a:endParaRPr sz="7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9" name="Google Shape;149;p5"/>
          <p:cNvSpPr txBox="1"/>
          <p:nvPr/>
        </p:nvSpPr>
        <p:spPr>
          <a:xfrm>
            <a:off x="-3284759" y="3021060"/>
            <a:ext cx="2074127" cy="132343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8000">
                <a:solidFill>
                  <a:srgbClr val="DEAA0D"/>
                </a:solidFill>
                <a:latin typeface="Arial"/>
                <a:ea typeface="Arial"/>
                <a:cs typeface="Arial"/>
                <a:sym typeface="Arial"/>
              </a:rPr>
              <a:t>4.2</a:t>
            </a:r>
            <a:endParaRPr b="1" sz="6600">
              <a:solidFill>
                <a:srgbClr val="DEAA0D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0" name="Google Shape;150;p5"/>
          <p:cNvSpPr txBox="1"/>
          <p:nvPr/>
        </p:nvSpPr>
        <p:spPr>
          <a:xfrm>
            <a:off x="-3586342" y="4008863"/>
            <a:ext cx="2743200" cy="52322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times higher</a:t>
            </a:r>
            <a:endParaRPr sz="2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1" name="Google Shape;151;p5"/>
          <p:cNvSpPr txBox="1"/>
          <p:nvPr/>
        </p:nvSpPr>
        <p:spPr>
          <a:xfrm>
            <a:off x="4724400" y="8008116"/>
            <a:ext cx="2743200" cy="52322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deaths per year</a:t>
            </a:r>
            <a:endParaRPr sz="2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2" name="Google Shape;152;p5"/>
          <p:cNvSpPr txBox="1"/>
          <p:nvPr/>
        </p:nvSpPr>
        <p:spPr>
          <a:xfrm>
            <a:off x="12300288" y="3005253"/>
            <a:ext cx="3142785" cy="120032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7200">
                <a:solidFill>
                  <a:srgbClr val="DEAA0D"/>
                </a:solidFill>
                <a:latin typeface="Arial"/>
                <a:ea typeface="Arial"/>
                <a:cs typeface="Arial"/>
                <a:sym typeface="Arial"/>
              </a:rPr>
              <a:t>1 in 5 </a:t>
            </a:r>
            <a:endParaRPr b="1" sz="7200">
              <a:solidFill>
                <a:srgbClr val="DEAA0D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3" name="Google Shape;153;p5"/>
          <p:cNvSpPr txBox="1"/>
          <p:nvPr/>
        </p:nvSpPr>
        <p:spPr>
          <a:xfrm>
            <a:off x="12300288" y="4015697"/>
            <a:ext cx="3310053" cy="52322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of all work deaths</a:t>
            </a:r>
            <a:endParaRPr sz="2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157" name="Shape 1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" name="Google Shape;158;p6"/>
          <p:cNvSpPr txBox="1"/>
          <p:nvPr/>
        </p:nvSpPr>
        <p:spPr>
          <a:xfrm>
            <a:off x="694267" y="1710886"/>
            <a:ext cx="10803466" cy="64633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3600" u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The death rate in the construction industry is </a:t>
            </a:r>
            <a:r>
              <a:rPr b="1" lang="en-US" sz="36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 </a:t>
            </a:r>
            <a:endParaRPr b="1" sz="200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9" name="Google Shape;159;p6"/>
          <p:cNvSpPr txBox="1"/>
          <p:nvPr/>
        </p:nvSpPr>
        <p:spPr>
          <a:xfrm>
            <a:off x="4110245" y="7535929"/>
            <a:ext cx="3716417" cy="132343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8000" u="none" strike="noStrike">
                <a:solidFill>
                  <a:srgbClr val="C8A200"/>
                </a:solidFill>
                <a:latin typeface="Arial"/>
                <a:ea typeface="Arial"/>
                <a:cs typeface="Arial"/>
                <a:sym typeface="Arial"/>
              </a:rPr>
              <a:t>60,000</a:t>
            </a:r>
            <a:endParaRPr/>
          </a:p>
        </p:txBody>
      </p:sp>
      <p:sp>
        <p:nvSpPr>
          <p:cNvPr id="160" name="Google Shape;160;p6"/>
          <p:cNvSpPr txBox="1"/>
          <p:nvPr/>
        </p:nvSpPr>
        <p:spPr>
          <a:xfrm>
            <a:off x="-353121" y="385323"/>
            <a:ext cx="121920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6CC6D"/>
              </a:buClr>
              <a:buSzPts val="7200"/>
              <a:buFont typeface="Arial"/>
              <a:buNone/>
            </a:pPr>
            <a:r>
              <a:rPr b="1" i="1" lang="en-US" sz="7200">
                <a:solidFill>
                  <a:srgbClr val="F6CC6D"/>
                </a:solidFill>
                <a:latin typeface="Arial"/>
                <a:ea typeface="Arial"/>
                <a:cs typeface="Arial"/>
                <a:sym typeface="Arial"/>
              </a:rPr>
              <a:t>The Problem</a:t>
            </a:r>
            <a:endParaRPr sz="7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1" name="Google Shape;161;p6"/>
          <p:cNvSpPr txBox="1"/>
          <p:nvPr/>
        </p:nvSpPr>
        <p:spPr>
          <a:xfrm>
            <a:off x="905107" y="3036449"/>
            <a:ext cx="2074127" cy="132343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8000">
                <a:solidFill>
                  <a:srgbClr val="DEAA0D"/>
                </a:solidFill>
                <a:latin typeface="Arial"/>
                <a:ea typeface="Arial"/>
                <a:cs typeface="Arial"/>
                <a:sym typeface="Arial"/>
              </a:rPr>
              <a:t>4.2</a:t>
            </a:r>
            <a:endParaRPr b="1" sz="6600">
              <a:solidFill>
                <a:srgbClr val="DEAA0D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2" name="Google Shape;162;p6"/>
          <p:cNvSpPr txBox="1"/>
          <p:nvPr/>
        </p:nvSpPr>
        <p:spPr>
          <a:xfrm>
            <a:off x="694267" y="4008863"/>
            <a:ext cx="2743200" cy="52322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times higher</a:t>
            </a:r>
            <a:endParaRPr sz="2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3" name="Google Shape;163;p6"/>
          <p:cNvSpPr txBox="1"/>
          <p:nvPr/>
        </p:nvSpPr>
        <p:spPr>
          <a:xfrm>
            <a:off x="4724400" y="8590924"/>
            <a:ext cx="2743200" cy="52322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deaths per year</a:t>
            </a:r>
            <a:endParaRPr sz="2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4" name="Google Shape;164;p6"/>
          <p:cNvSpPr txBox="1"/>
          <p:nvPr/>
        </p:nvSpPr>
        <p:spPr>
          <a:xfrm>
            <a:off x="12679532" y="2998419"/>
            <a:ext cx="3142785" cy="120032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7200">
                <a:solidFill>
                  <a:srgbClr val="DEAA0D"/>
                </a:solidFill>
                <a:latin typeface="Arial"/>
                <a:ea typeface="Arial"/>
                <a:cs typeface="Arial"/>
                <a:sym typeface="Arial"/>
              </a:rPr>
              <a:t>1 in 5 </a:t>
            </a:r>
            <a:endParaRPr b="1" sz="7200">
              <a:solidFill>
                <a:srgbClr val="DEAA0D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5" name="Google Shape;165;p6"/>
          <p:cNvSpPr txBox="1"/>
          <p:nvPr/>
        </p:nvSpPr>
        <p:spPr>
          <a:xfrm>
            <a:off x="12679532" y="4008863"/>
            <a:ext cx="3310053" cy="52322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of all work deaths</a:t>
            </a:r>
            <a:endParaRPr sz="2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169" name="Shape 1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" name="Google Shape;170;p7"/>
          <p:cNvSpPr txBox="1"/>
          <p:nvPr/>
        </p:nvSpPr>
        <p:spPr>
          <a:xfrm>
            <a:off x="694267" y="1710886"/>
            <a:ext cx="10803466" cy="64633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3600" u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The death rate in the construction industry is </a:t>
            </a:r>
            <a:r>
              <a:rPr b="1" lang="en-US" sz="36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 </a:t>
            </a:r>
            <a:endParaRPr b="1" sz="200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1" name="Google Shape;171;p7"/>
          <p:cNvSpPr txBox="1"/>
          <p:nvPr/>
        </p:nvSpPr>
        <p:spPr>
          <a:xfrm>
            <a:off x="4110245" y="2953868"/>
            <a:ext cx="3716417" cy="132343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8000" u="none" strike="noStrike">
                <a:solidFill>
                  <a:srgbClr val="C8A200"/>
                </a:solidFill>
                <a:latin typeface="Arial"/>
                <a:ea typeface="Arial"/>
                <a:cs typeface="Arial"/>
                <a:sym typeface="Arial"/>
              </a:rPr>
              <a:t>60,000</a:t>
            </a:r>
            <a:endParaRPr/>
          </a:p>
        </p:txBody>
      </p:sp>
      <p:sp>
        <p:nvSpPr>
          <p:cNvPr id="172" name="Google Shape;172;p7"/>
          <p:cNvSpPr txBox="1"/>
          <p:nvPr/>
        </p:nvSpPr>
        <p:spPr>
          <a:xfrm>
            <a:off x="-353121" y="385323"/>
            <a:ext cx="121920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6CC6D"/>
              </a:buClr>
              <a:buSzPts val="7200"/>
              <a:buFont typeface="Arial"/>
              <a:buNone/>
            </a:pPr>
            <a:r>
              <a:rPr b="1" i="1" lang="en-US" sz="7200">
                <a:solidFill>
                  <a:srgbClr val="F6CC6D"/>
                </a:solidFill>
                <a:latin typeface="Arial"/>
                <a:ea typeface="Arial"/>
                <a:cs typeface="Arial"/>
                <a:sym typeface="Arial"/>
              </a:rPr>
              <a:t>The Problem</a:t>
            </a:r>
            <a:endParaRPr sz="7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3" name="Google Shape;173;p7"/>
          <p:cNvSpPr txBox="1"/>
          <p:nvPr/>
        </p:nvSpPr>
        <p:spPr>
          <a:xfrm>
            <a:off x="905107" y="3036449"/>
            <a:ext cx="2074127" cy="132343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8000">
                <a:solidFill>
                  <a:srgbClr val="DEAA0D"/>
                </a:solidFill>
                <a:latin typeface="Arial"/>
                <a:ea typeface="Arial"/>
                <a:cs typeface="Arial"/>
                <a:sym typeface="Arial"/>
              </a:rPr>
              <a:t>4.2</a:t>
            </a:r>
            <a:endParaRPr b="1" sz="6600">
              <a:solidFill>
                <a:srgbClr val="DEAA0D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4" name="Google Shape;174;p7"/>
          <p:cNvSpPr txBox="1"/>
          <p:nvPr/>
        </p:nvSpPr>
        <p:spPr>
          <a:xfrm>
            <a:off x="694267" y="4008863"/>
            <a:ext cx="2743200" cy="52322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times higher</a:t>
            </a:r>
            <a:endParaRPr sz="2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5" name="Google Shape;175;p7"/>
          <p:cNvSpPr txBox="1"/>
          <p:nvPr/>
        </p:nvSpPr>
        <p:spPr>
          <a:xfrm>
            <a:off x="4724400" y="4008863"/>
            <a:ext cx="2743200" cy="52322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deaths per year</a:t>
            </a:r>
            <a:endParaRPr sz="2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6" name="Google Shape;176;p7"/>
          <p:cNvSpPr txBox="1"/>
          <p:nvPr/>
        </p:nvSpPr>
        <p:spPr>
          <a:xfrm>
            <a:off x="12342540" y="3005253"/>
            <a:ext cx="3142785" cy="120032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7200">
                <a:solidFill>
                  <a:srgbClr val="DEAA0D"/>
                </a:solidFill>
                <a:latin typeface="Arial"/>
                <a:ea typeface="Arial"/>
                <a:cs typeface="Arial"/>
                <a:sym typeface="Arial"/>
              </a:rPr>
              <a:t>1 in 5 </a:t>
            </a:r>
            <a:endParaRPr b="1" sz="7200">
              <a:solidFill>
                <a:srgbClr val="DEAA0D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7" name="Google Shape;177;p7"/>
          <p:cNvSpPr txBox="1"/>
          <p:nvPr/>
        </p:nvSpPr>
        <p:spPr>
          <a:xfrm>
            <a:off x="12342540" y="4015697"/>
            <a:ext cx="3310053" cy="52322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of all work deaths</a:t>
            </a:r>
            <a:endParaRPr sz="2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181" name="Shape 1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" name="Google Shape;182;p8"/>
          <p:cNvSpPr txBox="1"/>
          <p:nvPr/>
        </p:nvSpPr>
        <p:spPr>
          <a:xfrm>
            <a:off x="694267" y="1710886"/>
            <a:ext cx="10803466" cy="64633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3600" u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The death rate in the construction industry is </a:t>
            </a:r>
            <a:r>
              <a:rPr b="1" lang="en-US" sz="36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 </a:t>
            </a:r>
            <a:endParaRPr b="1" sz="200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3" name="Google Shape;183;p8"/>
          <p:cNvSpPr txBox="1"/>
          <p:nvPr/>
        </p:nvSpPr>
        <p:spPr>
          <a:xfrm>
            <a:off x="4110245" y="2953868"/>
            <a:ext cx="3716417" cy="132343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8000" u="none" strike="noStrike">
                <a:solidFill>
                  <a:srgbClr val="C8A200"/>
                </a:solidFill>
                <a:latin typeface="Arial"/>
                <a:ea typeface="Arial"/>
                <a:cs typeface="Arial"/>
                <a:sym typeface="Arial"/>
              </a:rPr>
              <a:t>60,000</a:t>
            </a:r>
            <a:endParaRPr/>
          </a:p>
        </p:txBody>
      </p:sp>
      <p:sp>
        <p:nvSpPr>
          <p:cNvPr id="184" name="Google Shape;184;p8"/>
          <p:cNvSpPr txBox="1"/>
          <p:nvPr/>
        </p:nvSpPr>
        <p:spPr>
          <a:xfrm>
            <a:off x="-353121" y="385323"/>
            <a:ext cx="121920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6CC6D"/>
              </a:buClr>
              <a:buSzPts val="7200"/>
              <a:buFont typeface="Arial"/>
              <a:buNone/>
            </a:pPr>
            <a:r>
              <a:rPr b="1" i="1" lang="en-US" sz="7200">
                <a:solidFill>
                  <a:srgbClr val="F6CC6D"/>
                </a:solidFill>
                <a:latin typeface="Arial"/>
                <a:ea typeface="Arial"/>
                <a:cs typeface="Arial"/>
                <a:sym typeface="Arial"/>
              </a:rPr>
              <a:t>The Problem</a:t>
            </a:r>
            <a:endParaRPr sz="7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5" name="Google Shape;185;p8"/>
          <p:cNvSpPr txBox="1"/>
          <p:nvPr/>
        </p:nvSpPr>
        <p:spPr>
          <a:xfrm>
            <a:off x="905107" y="3036449"/>
            <a:ext cx="2074127" cy="132343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8000">
                <a:solidFill>
                  <a:srgbClr val="DEAA0D"/>
                </a:solidFill>
                <a:latin typeface="Arial"/>
                <a:ea typeface="Arial"/>
                <a:cs typeface="Arial"/>
                <a:sym typeface="Arial"/>
              </a:rPr>
              <a:t>4.2</a:t>
            </a:r>
            <a:endParaRPr b="1" sz="6600">
              <a:solidFill>
                <a:srgbClr val="DEAA0D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6" name="Google Shape;186;p8"/>
          <p:cNvSpPr txBox="1"/>
          <p:nvPr/>
        </p:nvSpPr>
        <p:spPr>
          <a:xfrm>
            <a:off x="694267" y="4008863"/>
            <a:ext cx="2743200" cy="52322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times higher</a:t>
            </a:r>
            <a:endParaRPr sz="2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7" name="Google Shape;187;p8"/>
          <p:cNvSpPr txBox="1"/>
          <p:nvPr/>
        </p:nvSpPr>
        <p:spPr>
          <a:xfrm>
            <a:off x="4724400" y="4008863"/>
            <a:ext cx="2743200" cy="52322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deaths per year</a:t>
            </a:r>
            <a:endParaRPr sz="2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8" name="Google Shape;188;p8"/>
          <p:cNvSpPr txBox="1"/>
          <p:nvPr/>
        </p:nvSpPr>
        <p:spPr>
          <a:xfrm>
            <a:off x="8227742" y="3005253"/>
            <a:ext cx="3142785" cy="120032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7200">
                <a:solidFill>
                  <a:srgbClr val="DEAA0D"/>
                </a:solidFill>
                <a:latin typeface="Arial"/>
                <a:ea typeface="Arial"/>
                <a:cs typeface="Arial"/>
                <a:sym typeface="Arial"/>
              </a:rPr>
              <a:t>1 in 5 </a:t>
            </a:r>
            <a:endParaRPr b="1" sz="7200">
              <a:solidFill>
                <a:srgbClr val="DEAA0D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9" name="Google Shape;189;p8"/>
          <p:cNvSpPr txBox="1"/>
          <p:nvPr/>
        </p:nvSpPr>
        <p:spPr>
          <a:xfrm>
            <a:off x="8227742" y="4015697"/>
            <a:ext cx="3310053" cy="52322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of all work deaths</a:t>
            </a:r>
            <a:endParaRPr sz="2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193" name="Shape 1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" name="Google Shape;194;p9"/>
          <p:cNvSpPr txBox="1"/>
          <p:nvPr/>
        </p:nvSpPr>
        <p:spPr>
          <a:xfrm>
            <a:off x="422684" y="1713309"/>
            <a:ext cx="10803466" cy="427809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36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20000" u="none" strike="noStrike">
              <a:solidFill>
                <a:srgbClr val="C8A2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3600" u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year.</a:t>
            </a:r>
            <a:endParaRPr b="1" sz="36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5" name="Google Shape;195;p9"/>
          <p:cNvSpPr txBox="1"/>
          <p:nvPr/>
        </p:nvSpPr>
        <p:spPr>
          <a:xfrm>
            <a:off x="739097" y="866597"/>
            <a:ext cx="10713806" cy="501675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80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$151 Billion</a:t>
            </a:r>
            <a:r>
              <a:rPr b="1" lang="en-US" sz="8000">
                <a:solidFill>
                  <a:srgbClr val="C8A200"/>
                </a:solidFill>
                <a:latin typeface="Arial"/>
                <a:ea typeface="Arial"/>
                <a:cs typeface="Arial"/>
                <a:sym typeface="Arial"/>
              </a:rPr>
              <a:t> per year 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8000">
              <a:solidFill>
                <a:srgbClr val="C8A2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8000">
                <a:solidFill>
                  <a:srgbClr val="C8A200"/>
                </a:solidFill>
                <a:latin typeface="Arial"/>
                <a:ea typeface="Arial"/>
                <a:cs typeface="Arial"/>
                <a:sym typeface="Arial"/>
              </a:rPr>
              <a:t>1 time injury costs </a:t>
            </a:r>
            <a:r>
              <a:rPr b="1" lang="en-US" sz="80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$35,000</a:t>
            </a:r>
            <a:endParaRPr/>
          </a:p>
        </p:txBody>
      </p:sp>
      <p:pic>
        <p:nvPicPr>
          <p:cNvPr descr="A yellow emoji with blue eyes and a surprised expression&#10;&#10;Description automatically generated" id="196" name="Google Shape;196;p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459547" y="7318451"/>
            <a:ext cx="1272905" cy="127290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200" name="Shape 2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" name="Google Shape;201;p10"/>
          <p:cNvSpPr txBox="1"/>
          <p:nvPr/>
        </p:nvSpPr>
        <p:spPr>
          <a:xfrm>
            <a:off x="422684" y="1713309"/>
            <a:ext cx="10803466" cy="427809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36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20000" u="none" strike="noStrike">
              <a:solidFill>
                <a:srgbClr val="C8A2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3600" u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year.</a:t>
            </a:r>
            <a:endParaRPr b="1" sz="36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2" name="Google Shape;202;p10"/>
          <p:cNvSpPr txBox="1"/>
          <p:nvPr/>
        </p:nvSpPr>
        <p:spPr>
          <a:xfrm>
            <a:off x="739097" y="866597"/>
            <a:ext cx="10713806" cy="501675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80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$151 Billion</a:t>
            </a:r>
            <a:r>
              <a:rPr b="1" lang="en-US" sz="8000">
                <a:solidFill>
                  <a:srgbClr val="C8A200"/>
                </a:solidFill>
                <a:latin typeface="Arial"/>
                <a:ea typeface="Arial"/>
                <a:cs typeface="Arial"/>
                <a:sym typeface="Arial"/>
              </a:rPr>
              <a:t> per year 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8000">
              <a:solidFill>
                <a:srgbClr val="C8A2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8000">
                <a:solidFill>
                  <a:srgbClr val="C8A200"/>
                </a:solidFill>
                <a:latin typeface="Arial"/>
                <a:ea typeface="Arial"/>
                <a:cs typeface="Arial"/>
                <a:sym typeface="Arial"/>
              </a:rPr>
              <a:t>1 time injury costs </a:t>
            </a:r>
            <a:r>
              <a:rPr b="1" lang="en-US" sz="80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$35,000</a:t>
            </a:r>
            <a:endParaRPr/>
          </a:p>
        </p:txBody>
      </p:sp>
      <p:pic>
        <p:nvPicPr>
          <p:cNvPr descr="A yellow emoji with blue eyes and a surprised expression&#10;&#10;Description automatically generated" id="203" name="Google Shape;203;p1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459547" y="2033002"/>
            <a:ext cx="1272905" cy="127290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="0">
  <p:cSld>
    <p:bg>
      <p:bgPr>
        <a:gradFill>
          <a:gsLst>
            <a:gs pos="0">
              <a:srgbClr val="0C0C0C"/>
            </a:gs>
            <a:gs pos="83000">
              <a:srgbClr val="262626"/>
            </a:gs>
            <a:gs pos="100000">
              <a:srgbClr val="3F3F3F"/>
            </a:gs>
          </a:gsLst>
          <a:lin ang="5400000" scaled="0"/>
        </a:gradFill>
      </p:bgPr>
    </p:bg>
    <p:spTree>
      <p:nvGrpSpPr>
        <p:cNvPr id="207" name="Shape 2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8" name="Google Shape;208;p11"/>
          <p:cNvSpPr/>
          <p:nvPr/>
        </p:nvSpPr>
        <p:spPr>
          <a:xfrm>
            <a:off x="4225488" y="1874066"/>
            <a:ext cx="3634316" cy="2980698"/>
          </a:xfrm>
          <a:prstGeom prst="roundRect">
            <a:avLst>
              <a:gd fmla="val 16667" name="adj"/>
            </a:avLst>
          </a:prstGeom>
          <a:blipFill rotWithShape="1">
            <a:blip r:embed="rId3">
              <a:alphaModFix/>
            </a:blip>
            <a:stretch>
              <a:fillRect b="0" l="0" r="0" t="0"/>
            </a:stretch>
          </a:blipFill>
          <a:ln cap="flat" cmpd="sng" w="38100">
            <a:solidFill>
              <a:schemeClr val="lt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209" name="Google Shape;209;p11"/>
          <p:cNvGrpSpPr/>
          <p:nvPr/>
        </p:nvGrpSpPr>
        <p:grpSpPr>
          <a:xfrm>
            <a:off x="4253189" y="2175600"/>
            <a:ext cx="3686175" cy="2377629"/>
            <a:chOff x="3158311" y="1647235"/>
            <a:chExt cx="5653848" cy="3586480"/>
          </a:xfrm>
        </p:grpSpPr>
        <p:grpSp>
          <p:nvGrpSpPr>
            <p:cNvPr id="210" name="Google Shape;210;p11"/>
            <p:cNvGrpSpPr/>
            <p:nvPr/>
          </p:nvGrpSpPr>
          <p:grpSpPr>
            <a:xfrm>
              <a:off x="3379840" y="1857289"/>
              <a:ext cx="5432319" cy="3143422"/>
              <a:chOff x="2952578" y="1853651"/>
              <a:chExt cx="5432319" cy="3143422"/>
            </a:xfrm>
          </p:grpSpPr>
          <p:sp>
            <p:nvSpPr>
              <p:cNvPr id="211" name="Google Shape;211;p11"/>
              <p:cNvSpPr txBox="1"/>
              <p:nvPr/>
            </p:nvSpPr>
            <p:spPr>
              <a:xfrm>
                <a:off x="5634376" y="2917530"/>
                <a:ext cx="2750521" cy="952143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45700" lIns="91425" spcFirstLastPara="1" rIns="91425" wrap="square" tIns="45700">
                <a:sp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US" sz="2000">
                    <a:solidFill>
                      <a:srgbClr val="F6CC6D"/>
                    </a:solidFill>
                    <a:latin typeface="Play"/>
                    <a:ea typeface="Play"/>
                    <a:cs typeface="Play"/>
                    <a:sym typeface="Play"/>
                  </a:rPr>
                  <a:t>i m a y a</a:t>
                </a:r>
                <a:endParaRPr/>
              </a:p>
            </p:txBody>
          </p:sp>
          <p:pic>
            <p:nvPicPr>
              <p:cNvPr id="212" name="Google Shape;212;p11"/>
              <p:cNvPicPr preferRelativeResize="0"/>
              <p:nvPr/>
            </p:nvPicPr>
            <p:blipFill rotWithShape="1">
              <a:blip r:embed="rId4">
                <a:alphaModFix/>
              </a:blip>
              <a:srcRect b="0" l="0" r="0" t="0"/>
              <a:stretch/>
            </p:blipFill>
            <p:spPr>
              <a:xfrm>
                <a:off x="2952578" y="1853651"/>
                <a:ext cx="3143422" cy="3143422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  <p:pic>
          <p:nvPicPr>
            <p:cNvPr id="213" name="Google Shape;213;p11"/>
            <p:cNvPicPr preferRelativeResize="0"/>
            <p:nvPr/>
          </p:nvPicPr>
          <p:blipFill rotWithShape="1">
            <a:blip r:embed="rId5">
              <a:alphaModFix/>
            </a:blip>
            <a:srcRect b="0" l="0" r="0" t="0"/>
            <a:stretch/>
          </p:blipFill>
          <p:spPr>
            <a:xfrm>
              <a:off x="3158311" y="1647235"/>
              <a:ext cx="3586480" cy="3586480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214" name="Google Shape;214;p11"/>
          <p:cNvSpPr/>
          <p:nvPr/>
        </p:nvSpPr>
        <p:spPr>
          <a:xfrm>
            <a:off x="-4098472" y="5145625"/>
            <a:ext cx="3686175" cy="1521738"/>
          </a:xfrm>
          <a:prstGeom prst="roundRect">
            <a:avLst>
              <a:gd fmla="val 16667" name="adj"/>
            </a:avLst>
          </a:prstGeom>
          <a:solidFill>
            <a:schemeClr val="lt1"/>
          </a:solidFill>
          <a:ln cap="flat" cmpd="sng" w="38100">
            <a:solidFill>
              <a:srgbClr val="3A3838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5" name="Google Shape;215;p11"/>
          <p:cNvSpPr/>
          <p:nvPr/>
        </p:nvSpPr>
        <p:spPr>
          <a:xfrm>
            <a:off x="4205321" y="-2552901"/>
            <a:ext cx="3634316" cy="1496212"/>
          </a:xfrm>
          <a:prstGeom prst="roundRect">
            <a:avLst>
              <a:gd fmla="val 16667" name="adj"/>
            </a:avLst>
          </a:prstGeom>
          <a:solidFill>
            <a:srgbClr val="0C0C0C"/>
          </a:solidFill>
          <a:ln cap="flat" cmpd="sng" w="38100">
            <a:solidFill>
              <a:schemeClr val="lt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600">
                <a:solidFill>
                  <a:schemeClr val="lt1"/>
                </a:solidFill>
                <a:latin typeface="Play"/>
                <a:ea typeface="Play"/>
                <a:cs typeface="Play"/>
                <a:sym typeface="Play"/>
              </a:rPr>
              <a:t>From Trauma to Revolution</a:t>
            </a:r>
            <a:endParaRPr/>
          </a:p>
        </p:txBody>
      </p:sp>
      <p:pic>
        <p:nvPicPr>
          <p:cNvPr descr="BLE (Bluetooth Low Energy) – What is it and how to use it in IoT? – Novidá" id="216" name="Google Shape;216;p11"/>
          <p:cNvPicPr preferRelativeResize="0"/>
          <p:nvPr/>
        </p:nvPicPr>
        <p:blipFill rotWithShape="1">
          <a:blip r:embed="rId6">
            <a:alphaModFix/>
          </a:blip>
          <a:srcRect b="20613" l="8621" r="8610" t="23359"/>
          <a:stretch/>
        </p:blipFill>
        <p:spPr>
          <a:xfrm>
            <a:off x="-4085158" y="5240491"/>
            <a:ext cx="3490608" cy="1332005"/>
          </a:xfrm>
          <a:prstGeom prst="rect">
            <a:avLst/>
          </a:prstGeom>
          <a:noFill/>
          <a:ln>
            <a:noFill/>
          </a:ln>
        </p:spPr>
      </p:pic>
      <p:pic>
        <p:nvPicPr>
          <p:cNvPr id="217" name="Google Shape;217;p11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12807138" y="4189761"/>
            <a:ext cx="3978188" cy="2448885"/>
          </a:xfrm>
          <a:prstGeom prst="roundRect">
            <a:avLst>
              <a:gd fmla="val 16667" name="adj"/>
            </a:avLst>
          </a:prstGeom>
          <a:noFill/>
          <a:ln cap="flat" cmpd="sng" w="38100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218" name="Google Shape;218;p11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228600" y="7772199"/>
            <a:ext cx="3686175" cy="2676525"/>
          </a:xfrm>
          <a:prstGeom prst="roundRect">
            <a:avLst>
              <a:gd fmla="val 16667" name="adj"/>
            </a:avLst>
          </a:prstGeom>
          <a:noFill/>
          <a:ln cap="flat" cmpd="sng" w="38100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219" name="Google Shape;219;p11"/>
          <p:cNvPicPr preferRelativeResize="0"/>
          <p:nvPr/>
        </p:nvPicPr>
        <p:blipFill rotWithShape="1">
          <a:blip r:embed="rId9">
            <a:alphaModFix/>
          </a:blip>
          <a:srcRect b="0" l="0" r="0" t="0"/>
          <a:stretch/>
        </p:blipFill>
        <p:spPr>
          <a:xfrm>
            <a:off x="13047317" y="219354"/>
            <a:ext cx="2000250" cy="2095500"/>
          </a:xfrm>
          <a:prstGeom prst="roundRect">
            <a:avLst>
              <a:gd fmla="val 16667" name="adj"/>
            </a:avLst>
          </a:prstGeom>
          <a:noFill/>
          <a:ln cap="flat" cmpd="sng" w="38100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</p:pic>
      <p:sp>
        <p:nvSpPr>
          <p:cNvPr id="220" name="Google Shape;220;p11"/>
          <p:cNvSpPr txBox="1"/>
          <p:nvPr/>
        </p:nvSpPr>
        <p:spPr>
          <a:xfrm>
            <a:off x="4644329" y="7382778"/>
            <a:ext cx="2903341" cy="120032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7200">
                <a:solidFill>
                  <a:srgbClr val="F2F2F2"/>
                </a:solidFill>
                <a:latin typeface="Algerian"/>
                <a:ea typeface="Algerian"/>
                <a:cs typeface="Algerian"/>
                <a:sym typeface="Algerian"/>
              </a:rPr>
              <a:t>$$$</a:t>
            </a:r>
            <a:endParaRPr sz="7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1" name="Google Shape;221;p11"/>
          <p:cNvSpPr txBox="1"/>
          <p:nvPr/>
        </p:nvSpPr>
        <p:spPr>
          <a:xfrm>
            <a:off x="9656125" y="-1877424"/>
            <a:ext cx="2982137" cy="83099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800">
                <a:solidFill>
                  <a:srgbClr val="F6CC6D"/>
                </a:solidFill>
                <a:latin typeface="Arial"/>
                <a:ea typeface="Arial"/>
                <a:cs typeface="Arial"/>
                <a:sym typeface="Arial"/>
              </a:rPr>
              <a:t>V-Tag</a:t>
            </a:r>
            <a:endParaRPr/>
          </a:p>
        </p:txBody>
      </p:sp>
      <p:pic>
        <p:nvPicPr>
          <p:cNvPr id="222" name="Google Shape;222;p11"/>
          <p:cNvPicPr preferRelativeResize="0"/>
          <p:nvPr/>
        </p:nvPicPr>
        <p:blipFill rotWithShape="1">
          <a:blip r:embed="rId10">
            <a:alphaModFix/>
          </a:blip>
          <a:srcRect b="0" l="0" r="0" t="0"/>
          <a:stretch/>
        </p:blipFill>
        <p:spPr>
          <a:xfrm>
            <a:off x="13034853" y="2388206"/>
            <a:ext cx="1671532" cy="1671532"/>
          </a:xfrm>
          <a:prstGeom prst="rect">
            <a:avLst/>
          </a:prstGeom>
          <a:noFill/>
          <a:ln>
            <a:noFill/>
          </a:ln>
        </p:spPr>
      </p:pic>
      <p:pic>
        <p:nvPicPr>
          <p:cNvPr id="223" name="Google Shape;223;p11"/>
          <p:cNvPicPr preferRelativeResize="0"/>
          <p:nvPr/>
        </p:nvPicPr>
        <p:blipFill rotWithShape="1">
          <a:blip r:embed="rId11">
            <a:alphaModFix/>
          </a:blip>
          <a:srcRect b="0" l="0" r="0" t="0"/>
          <a:stretch/>
        </p:blipFill>
        <p:spPr>
          <a:xfrm>
            <a:off x="293914" y="-2062383"/>
            <a:ext cx="1671532" cy="1671532"/>
          </a:xfrm>
          <a:prstGeom prst="rect">
            <a:avLst/>
          </a:prstGeom>
          <a:noFill/>
          <a:ln>
            <a:noFill/>
          </a:ln>
        </p:spPr>
      </p:pic>
      <p:pic>
        <p:nvPicPr>
          <p:cNvPr id="224" name="Google Shape;224;p11"/>
          <p:cNvPicPr preferRelativeResize="0"/>
          <p:nvPr/>
        </p:nvPicPr>
        <p:blipFill rotWithShape="1">
          <a:blip r:embed="rId12">
            <a:alphaModFix/>
          </a:blip>
          <a:srcRect b="0" l="0" r="0" t="0"/>
          <a:stretch/>
        </p:blipFill>
        <p:spPr>
          <a:xfrm>
            <a:off x="8214913" y="7490070"/>
            <a:ext cx="1671532" cy="1671532"/>
          </a:xfrm>
          <a:prstGeom prst="rect">
            <a:avLst/>
          </a:prstGeom>
          <a:noFill/>
          <a:ln>
            <a:noFill/>
          </a:ln>
        </p:spPr>
      </p:pic>
      <p:pic>
        <p:nvPicPr>
          <p:cNvPr id="225" name="Google Shape;225;p11"/>
          <p:cNvPicPr preferRelativeResize="0"/>
          <p:nvPr/>
        </p:nvPicPr>
        <p:blipFill rotWithShape="1">
          <a:blip r:embed="rId13">
            <a:alphaModFix/>
          </a:blip>
          <a:srcRect b="0" l="0" r="0" t="0"/>
          <a:stretch/>
        </p:blipFill>
        <p:spPr>
          <a:xfrm>
            <a:off x="-2206182" y="3183600"/>
            <a:ext cx="1671532" cy="1671532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BLE (Bluetooth Low Energy) – What is it and how to use it in IoT? – Novidá" id="226" name="Google Shape;226;p11"/>
          <p:cNvPicPr preferRelativeResize="0"/>
          <p:nvPr/>
        </p:nvPicPr>
        <p:blipFill rotWithShape="1">
          <a:blip r:embed="rId6">
            <a:alphaModFix/>
          </a:blip>
          <a:srcRect b="20613" l="63056" r="8611" t="23359"/>
          <a:stretch/>
        </p:blipFill>
        <p:spPr>
          <a:xfrm>
            <a:off x="9350216" y="-2087053"/>
            <a:ext cx="1249612" cy="2057767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BLE (Bluetooth Low Energy) – What is it and how to use it in IoT? – Novidá" id="227" name="Google Shape;227;p11"/>
          <p:cNvPicPr preferRelativeResize="0"/>
          <p:nvPr/>
        </p:nvPicPr>
        <p:blipFill rotWithShape="1">
          <a:blip r:embed="rId6">
            <a:alphaModFix/>
          </a:blip>
          <a:srcRect b="20613" l="37858" r="40406" t="23359"/>
          <a:stretch/>
        </p:blipFill>
        <p:spPr>
          <a:xfrm>
            <a:off x="5462523" y="-1917875"/>
            <a:ext cx="801015" cy="1719413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BLE (Bluetooth Low Energy) – What is it and how to use it in IoT? – Novidá" id="228" name="Google Shape;228;p11"/>
          <p:cNvPicPr preferRelativeResize="0"/>
          <p:nvPr/>
        </p:nvPicPr>
        <p:blipFill rotWithShape="1">
          <a:blip r:embed="rId6">
            <a:alphaModFix/>
          </a:blip>
          <a:srcRect b="20613" l="8621" r="64869" t="23359"/>
          <a:stretch/>
        </p:blipFill>
        <p:spPr>
          <a:xfrm>
            <a:off x="1445130" y="-1877424"/>
            <a:ext cx="1249612" cy="219921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="0">
  <p:cSld>
    <p:bg>
      <p:bgPr>
        <a:gradFill>
          <a:gsLst>
            <a:gs pos="0">
              <a:srgbClr val="0C0C0C"/>
            </a:gs>
            <a:gs pos="83000">
              <a:srgbClr val="262626"/>
            </a:gs>
            <a:gs pos="100000">
              <a:srgbClr val="3F3F3F"/>
            </a:gs>
          </a:gsLst>
          <a:lin ang="5400000" scaled="0"/>
        </a:gradFill>
      </p:bgPr>
    </p:bg>
    <p:spTree>
      <p:nvGrpSpPr>
        <p:cNvPr id="232" name="Shape 2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3" name="Google Shape;233;p12"/>
          <p:cNvSpPr/>
          <p:nvPr/>
        </p:nvSpPr>
        <p:spPr>
          <a:xfrm>
            <a:off x="4225488" y="1874066"/>
            <a:ext cx="3634316" cy="2980698"/>
          </a:xfrm>
          <a:prstGeom prst="roundRect">
            <a:avLst>
              <a:gd fmla="val 16667" name="adj"/>
            </a:avLst>
          </a:prstGeom>
          <a:blipFill rotWithShape="1">
            <a:blip r:embed="rId3">
              <a:alphaModFix/>
            </a:blip>
            <a:stretch>
              <a:fillRect b="0" l="0" r="0" t="0"/>
            </a:stretch>
          </a:blipFill>
          <a:ln cap="flat" cmpd="sng" w="38100">
            <a:solidFill>
              <a:schemeClr val="lt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234" name="Google Shape;234;p12"/>
          <p:cNvGrpSpPr/>
          <p:nvPr/>
        </p:nvGrpSpPr>
        <p:grpSpPr>
          <a:xfrm>
            <a:off x="4253189" y="2175600"/>
            <a:ext cx="3686175" cy="2377629"/>
            <a:chOff x="3158311" y="1647235"/>
            <a:chExt cx="5653848" cy="3586480"/>
          </a:xfrm>
        </p:grpSpPr>
        <p:grpSp>
          <p:nvGrpSpPr>
            <p:cNvPr id="235" name="Google Shape;235;p12"/>
            <p:cNvGrpSpPr/>
            <p:nvPr/>
          </p:nvGrpSpPr>
          <p:grpSpPr>
            <a:xfrm>
              <a:off x="3379840" y="1857289"/>
              <a:ext cx="5432319" cy="3143422"/>
              <a:chOff x="2952578" y="1853651"/>
              <a:chExt cx="5432319" cy="3143422"/>
            </a:xfrm>
          </p:grpSpPr>
          <p:sp>
            <p:nvSpPr>
              <p:cNvPr id="236" name="Google Shape;236;p12"/>
              <p:cNvSpPr txBox="1"/>
              <p:nvPr/>
            </p:nvSpPr>
            <p:spPr>
              <a:xfrm>
                <a:off x="5634376" y="2917530"/>
                <a:ext cx="2750521" cy="952143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45700" lIns="91425" spcFirstLastPara="1" rIns="91425" wrap="square" tIns="45700">
                <a:sp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US" sz="2000">
                    <a:solidFill>
                      <a:srgbClr val="F6CC6D"/>
                    </a:solidFill>
                    <a:latin typeface="Play"/>
                    <a:ea typeface="Play"/>
                    <a:cs typeface="Play"/>
                    <a:sym typeface="Play"/>
                  </a:rPr>
                  <a:t>i m a y a</a:t>
                </a:r>
                <a:endParaRPr/>
              </a:p>
            </p:txBody>
          </p:sp>
          <p:pic>
            <p:nvPicPr>
              <p:cNvPr id="237" name="Google Shape;237;p12"/>
              <p:cNvPicPr preferRelativeResize="0"/>
              <p:nvPr/>
            </p:nvPicPr>
            <p:blipFill rotWithShape="1">
              <a:blip r:embed="rId4">
                <a:alphaModFix/>
              </a:blip>
              <a:srcRect b="0" l="0" r="0" t="0"/>
              <a:stretch/>
            </p:blipFill>
            <p:spPr>
              <a:xfrm>
                <a:off x="2952578" y="1853651"/>
                <a:ext cx="3143422" cy="3143422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  <p:pic>
          <p:nvPicPr>
            <p:cNvPr id="238" name="Google Shape;238;p12"/>
            <p:cNvPicPr preferRelativeResize="0"/>
            <p:nvPr/>
          </p:nvPicPr>
          <p:blipFill rotWithShape="1">
            <a:blip r:embed="rId5">
              <a:alphaModFix/>
            </a:blip>
            <a:srcRect b="0" l="0" r="0" t="0"/>
            <a:stretch/>
          </p:blipFill>
          <p:spPr>
            <a:xfrm>
              <a:off x="3158311" y="1647235"/>
              <a:ext cx="3586480" cy="3586480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239" name="Google Shape;239;p12"/>
          <p:cNvSpPr/>
          <p:nvPr/>
        </p:nvSpPr>
        <p:spPr>
          <a:xfrm>
            <a:off x="206828" y="5145625"/>
            <a:ext cx="3686175" cy="1521738"/>
          </a:xfrm>
          <a:prstGeom prst="roundRect">
            <a:avLst>
              <a:gd fmla="val 16667" name="adj"/>
            </a:avLst>
          </a:prstGeom>
          <a:solidFill>
            <a:srgbClr val="9D8C75"/>
          </a:solidFill>
          <a:ln cap="flat" cmpd="sng" w="38100">
            <a:solidFill>
              <a:srgbClr val="F2F2F2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0" name="Google Shape;240;p12"/>
          <p:cNvSpPr/>
          <p:nvPr/>
        </p:nvSpPr>
        <p:spPr>
          <a:xfrm>
            <a:off x="4205321" y="228399"/>
            <a:ext cx="3634316" cy="1496212"/>
          </a:xfrm>
          <a:prstGeom prst="roundRect">
            <a:avLst>
              <a:gd fmla="val 16667" name="adj"/>
            </a:avLst>
          </a:prstGeom>
          <a:solidFill>
            <a:srgbClr val="0C0C0C"/>
          </a:solidFill>
          <a:ln cap="flat" cmpd="sng" w="38100">
            <a:solidFill>
              <a:schemeClr val="lt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600">
                <a:solidFill>
                  <a:schemeClr val="lt1"/>
                </a:solidFill>
                <a:latin typeface="Play"/>
                <a:ea typeface="Play"/>
                <a:cs typeface="Play"/>
                <a:sym typeface="Play"/>
              </a:rPr>
              <a:t>From Trauma to Revolution</a:t>
            </a:r>
            <a:endParaRPr/>
          </a:p>
        </p:txBody>
      </p:sp>
      <p:pic>
        <p:nvPicPr>
          <p:cNvPr descr="BLE (Bluetooth Low Energy) – What is it and how to use it in IoT? – Novidá" id="241" name="Google Shape;241;p12"/>
          <p:cNvPicPr preferRelativeResize="0"/>
          <p:nvPr/>
        </p:nvPicPr>
        <p:blipFill rotWithShape="1">
          <a:blip r:embed="rId6">
            <a:alphaModFix/>
          </a:blip>
          <a:srcRect b="20613" l="8621" r="8610" t="23359"/>
          <a:stretch/>
        </p:blipFill>
        <p:spPr>
          <a:xfrm>
            <a:off x="220142" y="5240491"/>
            <a:ext cx="3490608" cy="1332005"/>
          </a:xfrm>
          <a:prstGeom prst="rect">
            <a:avLst/>
          </a:prstGeom>
          <a:noFill/>
          <a:ln>
            <a:noFill/>
          </a:ln>
        </p:spPr>
      </p:pic>
      <p:pic>
        <p:nvPicPr>
          <p:cNvPr id="242" name="Google Shape;242;p12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8120838" y="4189761"/>
            <a:ext cx="3978188" cy="2448885"/>
          </a:xfrm>
          <a:prstGeom prst="roundRect">
            <a:avLst>
              <a:gd fmla="val 16667" name="adj"/>
            </a:avLst>
          </a:prstGeom>
          <a:noFill/>
          <a:ln cap="flat" cmpd="sng" w="38100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243" name="Google Shape;243;p12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228600" y="228399"/>
            <a:ext cx="3686175" cy="2676525"/>
          </a:xfrm>
          <a:prstGeom prst="roundRect">
            <a:avLst>
              <a:gd fmla="val 16667" name="adj"/>
            </a:avLst>
          </a:prstGeom>
          <a:noFill/>
          <a:ln cap="flat" cmpd="sng" w="38100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244" name="Google Shape;244;p12"/>
          <p:cNvPicPr preferRelativeResize="0"/>
          <p:nvPr/>
        </p:nvPicPr>
        <p:blipFill rotWithShape="1">
          <a:blip r:embed="rId9">
            <a:alphaModFix/>
          </a:blip>
          <a:srcRect b="0" l="0" r="0" t="0"/>
          <a:stretch/>
        </p:blipFill>
        <p:spPr>
          <a:xfrm>
            <a:off x="8170517" y="219354"/>
            <a:ext cx="2000250" cy="2095500"/>
          </a:xfrm>
          <a:prstGeom prst="roundRect">
            <a:avLst>
              <a:gd fmla="val 16667" name="adj"/>
            </a:avLst>
          </a:prstGeom>
          <a:noFill/>
          <a:ln cap="flat" cmpd="sng" w="38100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</p:pic>
      <p:sp>
        <p:nvSpPr>
          <p:cNvPr id="245" name="Google Shape;245;p12"/>
          <p:cNvSpPr txBox="1"/>
          <p:nvPr/>
        </p:nvSpPr>
        <p:spPr>
          <a:xfrm>
            <a:off x="4644329" y="5306328"/>
            <a:ext cx="2903341" cy="120032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7200">
                <a:solidFill>
                  <a:srgbClr val="F2F2F2"/>
                </a:solidFill>
                <a:latin typeface="Algerian"/>
                <a:ea typeface="Algerian"/>
                <a:cs typeface="Algerian"/>
                <a:sym typeface="Algerian"/>
              </a:rPr>
              <a:t>$$$</a:t>
            </a:r>
            <a:endParaRPr sz="7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6" name="Google Shape;246;p12"/>
          <p:cNvSpPr txBox="1"/>
          <p:nvPr/>
        </p:nvSpPr>
        <p:spPr>
          <a:xfrm>
            <a:off x="9656125" y="903876"/>
            <a:ext cx="2982137" cy="83099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800">
                <a:solidFill>
                  <a:srgbClr val="F6CC6D"/>
                </a:solidFill>
                <a:latin typeface="Arial"/>
                <a:ea typeface="Arial"/>
                <a:cs typeface="Arial"/>
                <a:sym typeface="Arial"/>
              </a:rPr>
              <a:t>V-Tag</a:t>
            </a:r>
            <a:endParaRPr/>
          </a:p>
        </p:txBody>
      </p:sp>
      <p:pic>
        <p:nvPicPr>
          <p:cNvPr id="247" name="Google Shape;247;p12"/>
          <p:cNvPicPr preferRelativeResize="0"/>
          <p:nvPr/>
        </p:nvPicPr>
        <p:blipFill rotWithShape="1">
          <a:blip r:embed="rId10">
            <a:alphaModFix/>
          </a:blip>
          <a:srcRect b="0" l="0" r="0" t="0"/>
          <a:stretch/>
        </p:blipFill>
        <p:spPr>
          <a:xfrm>
            <a:off x="10253553" y="2388206"/>
            <a:ext cx="1671532" cy="1671532"/>
          </a:xfrm>
          <a:prstGeom prst="rect">
            <a:avLst/>
          </a:prstGeom>
          <a:noFill/>
          <a:ln>
            <a:noFill/>
          </a:ln>
        </p:spPr>
      </p:pic>
      <p:pic>
        <p:nvPicPr>
          <p:cNvPr id="248" name="Google Shape;248;p12"/>
          <p:cNvPicPr preferRelativeResize="0"/>
          <p:nvPr/>
        </p:nvPicPr>
        <p:blipFill rotWithShape="1">
          <a:blip r:embed="rId11">
            <a:alphaModFix/>
          </a:blip>
          <a:srcRect b="0" l="0" r="0" t="0"/>
          <a:stretch/>
        </p:blipFill>
        <p:spPr>
          <a:xfrm>
            <a:off x="293914" y="3195417"/>
            <a:ext cx="1671532" cy="1671532"/>
          </a:xfrm>
          <a:prstGeom prst="rect">
            <a:avLst/>
          </a:prstGeom>
          <a:noFill/>
          <a:ln>
            <a:noFill/>
          </a:ln>
        </p:spPr>
      </p:pic>
      <p:pic>
        <p:nvPicPr>
          <p:cNvPr id="249" name="Google Shape;249;p12"/>
          <p:cNvPicPr preferRelativeResize="0"/>
          <p:nvPr/>
        </p:nvPicPr>
        <p:blipFill rotWithShape="1">
          <a:blip r:embed="rId12">
            <a:alphaModFix/>
          </a:blip>
          <a:srcRect b="0" l="0" r="0" t="0"/>
          <a:stretch/>
        </p:blipFill>
        <p:spPr>
          <a:xfrm>
            <a:off x="8214913" y="2403720"/>
            <a:ext cx="1671532" cy="1671532"/>
          </a:xfrm>
          <a:prstGeom prst="rect">
            <a:avLst/>
          </a:prstGeom>
          <a:noFill/>
          <a:ln>
            <a:noFill/>
          </a:ln>
        </p:spPr>
      </p:pic>
      <p:pic>
        <p:nvPicPr>
          <p:cNvPr id="250" name="Google Shape;250;p12"/>
          <p:cNvPicPr preferRelativeResize="0"/>
          <p:nvPr/>
        </p:nvPicPr>
        <p:blipFill rotWithShape="1">
          <a:blip r:embed="rId13">
            <a:alphaModFix/>
          </a:blip>
          <a:srcRect b="0" l="0" r="0" t="0"/>
          <a:stretch/>
        </p:blipFill>
        <p:spPr>
          <a:xfrm>
            <a:off x="2289618" y="3183600"/>
            <a:ext cx="1671532" cy="167153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="0">
  <p:cSld>
    <p:bg>
      <p:bgPr>
        <a:gradFill>
          <a:gsLst>
            <a:gs pos="0">
              <a:srgbClr val="0C0C0C"/>
            </a:gs>
            <a:gs pos="83000">
              <a:srgbClr val="262626"/>
            </a:gs>
            <a:gs pos="100000">
              <a:srgbClr val="3F3F3F"/>
            </a:gs>
          </a:gsLst>
          <a:lin ang="5400000" scaled="0"/>
        </a:gradFill>
      </p:bgPr>
    </p:bg>
    <p:spTree>
      <p:nvGrpSpPr>
        <p:cNvPr id="254" name="Shape 2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5" name="Google Shape;255;p1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 rot="-5400000">
            <a:off x="2621163" y="-2635259"/>
            <a:ext cx="6880952" cy="12151469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256" name="Google Shape;256;p13"/>
          <p:cNvGrpSpPr/>
          <p:nvPr/>
        </p:nvGrpSpPr>
        <p:grpSpPr>
          <a:xfrm>
            <a:off x="3179007" y="1118512"/>
            <a:ext cx="6272916" cy="3586480"/>
            <a:chOff x="3158311" y="1647235"/>
            <a:chExt cx="6272916" cy="3586480"/>
          </a:xfrm>
        </p:grpSpPr>
        <p:grpSp>
          <p:nvGrpSpPr>
            <p:cNvPr id="257" name="Google Shape;257;p13"/>
            <p:cNvGrpSpPr/>
            <p:nvPr/>
          </p:nvGrpSpPr>
          <p:grpSpPr>
            <a:xfrm>
              <a:off x="3379840" y="1857289"/>
              <a:ext cx="6051387" cy="3143422"/>
              <a:chOff x="2952578" y="1853651"/>
              <a:chExt cx="6051387" cy="3143422"/>
            </a:xfrm>
          </p:grpSpPr>
          <p:sp>
            <p:nvSpPr>
              <p:cNvPr id="258" name="Google Shape;258;p13"/>
              <p:cNvSpPr txBox="1"/>
              <p:nvPr/>
            </p:nvSpPr>
            <p:spPr>
              <a:xfrm>
                <a:off x="5634365" y="2917535"/>
                <a:ext cx="3369600" cy="10158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45700" lIns="91425" spcFirstLastPara="1" rIns="91425" wrap="square" tIns="45700">
                <a:sp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US" sz="6000">
                    <a:solidFill>
                      <a:srgbClr val="F6CC6D"/>
                    </a:solidFill>
                    <a:latin typeface="Play"/>
                    <a:ea typeface="Play"/>
                    <a:cs typeface="Play"/>
                    <a:sym typeface="Play"/>
                  </a:rPr>
                  <a:t>i m a y a</a:t>
                </a:r>
                <a:endParaRPr/>
              </a:p>
            </p:txBody>
          </p:sp>
          <p:pic>
            <p:nvPicPr>
              <p:cNvPr id="259" name="Google Shape;259;p13"/>
              <p:cNvPicPr preferRelativeResize="0"/>
              <p:nvPr/>
            </p:nvPicPr>
            <p:blipFill rotWithShape="1">
              <a:blip r:embed="rId4">
                <a:alphaModFix/>
              </a:blip>
              <a:srcRect b="0" l="0" r="0" t="0"/>
              <a:stretch/>
            </p:blipFill>
            <p:spPr>
              <a:xfrm>
                <a:off x="2952578" y="1853651"/>
                <a:ext cx="3143422" cy="3143422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  <p:pic>
          <p:nvPicPr>
            <p:cNvPr id="260" name="Google Shape;260;p13"/>
            <p:cNvPicPr preferRelativeResize="0"/>
            <p:nvPr/>
          </p:nvPicPr>
          <p:blipFill rotWithShape="1">
            <a:blip r:embed="rId5">
              <a:alphaModFix/>
            </a:blip>
            <a:srcRect b="0" l="0" r="0" t="0"/>
            <a:stretch/>
          </p:blipFill>
          <p:spPr>
            <a:xfrm>
              <a:off x="3158311" y="1647235"/>
              <a:ext cx="3586480" cy="3586480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261" name="Google Shape;261;p13"/>
          <p:cNvSpPr txBox="1"/>
          <p:nvPr/>
        </p:nvSpPr>
        <p:spPr>
          <a:xfrm>
            <a:off x="-14096" y="4632533"/>
            <a:ext cx="12206096" cy="156966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800">
                <a:solidFill>
                  <a:srgbClr val="F6CC6D"/>
                </a:solidFill>
                <a:latin typeface="Arial"/>
                <a:ea typeface="Arial"/>
                <a:cs typeface="Arial"/>
                <a:sym typeface="Arial"/>
              </a:rPr>
              <a:t>Sarah Khan, Sahla Kader, Fatimah Riaz, Aniq Shaikh</a:t>
            </a:r>
            <a:endParaRPr/>
          </a:p>
        </p:txBody>
      </p:sp>
      <p:pic>
        <p:nvPicPr>
          <p:cNvPr descr="BLE (Bluetooth Low Energy) – What is it and how to use it in IoT? – Novidá" id="262" name="Google Shape;262;p13"/>
          <p:cNvPicPr preferRelativeResize="0"/>
          <p:nvPr/>
        </p:nvPicPr>
        <p:blipFill rotWithShape="1">
          <a:blip r:embed="rId6">
            <a:alphaModFix/>
          </a:blip>
          <a:srcRect b="20613" l="8621" r="66599" t="23359"/>
          <a:stretch/>
        </p:blipFill>
        <p:spPr>
          <a:xfrm>
            <a:off x="-1677307" y="-1099608"/>
            <a:ext cx="1168021" cy="2199214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BLE (Bluetooth Low Energy) – What is it and how to use it in IoT? – Novidá" id="263" name="Google Shape;263;p13"/>
          <p:cNvPicPr preferRelativeResize="0"/>
          <p:nvPr/>
        </p:nvPicPr>
        <p:blipFill rotWithShape="1">
          <a:blip r:embed="rId6">
            <a:alphaModFix/>
          </a:blip>
          <a:srcRect b="20613" l="37858" r="40406" t="23359"/>
          <a:stretch/>
        </p:blipFill>
        <p:spPr>
          <a:xfrm>
            <a:off x="5260623" y="-2270117"/>
            <a:ext cx="801015" cy="1719413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BLE (Bluetooth Low Energy) – What is it and how to use it in IoT? – Novidá" id="264" name="Google Shape;264;p13"/>
          <p:cNvPicPr preferRelativeResize="0"/>
          <p:nvPr/>
        </p:nvPicPr>
        <p:blipFill rotWithShape="1">
          <a:blip r:embed="rId6">
            <a:alphaModFix/>
          </a:blip>
          <a:srcRect b="20613" l="63056" r="8611" t="23359"/>
          <a:stretch/>
        </p:blipFill>
        <p:spPr>
          <a:xfrm>
            <a:off x="12965306" y="-1579588"/>
            <a:ext cx="1249612" cy="205776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269" name="Shape 2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0" name="Google Shape;270;p14"/>
          <p:cNvSpPr txBox="1"/>
          <p:nvPr>
            <p:ph type="title"/>
          </p:nvPr>
        </p:nvSpPr>
        <p:spPr>
          <a:xfrm>
            <a:off x="960000" y="-2689576"/>
            <a:ext cx="10272000" cy="763600"/>
          </a:xfrm>
          <a:prstGeom prst="rect">
            <a:avLst/>
          </a:prstGeom>
          <a:noFill/>
          <a:ln>
            <a:noFill/>
          </a:ln>
        </p:spPr>
        <p:txBody>
          <a:bodyPr anchorCtr="0" anchor="t" bIns="121900" lIns="121900" spcFirstLastPara="1" rIns="121900" wrap="square" tIns="121900">
            <a:no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Font typeface="Arial"/>
              <a:buNone/>
            </a:pPr>
            <a:r>
              <a:rPr b="1" lang="en-US" sz="60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Initial Funding:</a:t>
            </a:r>
            <a:r>
              <a:rPr lang="en-US" sz="60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 $350,000</a:t>
            </a:r>
            <a:endParaRPr/>
          </a:p>
        </p:txBody>
      </p:sp>
      <p:sp>
        <p:nvSpPr>
          <p:cNvPr id="271" name="Google Shape;271;p14"/>
          <p:cNvSpPr txBox="1"/>
          <p:nvPr/>
        </p:nvSpPr>
        <p:spPr>
          <a:xfrm flipH="1">
            <a:off x="14457504" y="2125251"/>
            <a:ext cx="2819200" cy="585200"/>
          </a:xfrm>
          <a:prstGeom prst="rect">
            <a:avLst/>
          </a:prstGeom>
          <a:noFill/>
          <a:ln>
            <a:noFill/>
          </a:ln>
        </p:spPr>
        <p:txBody>
          <a:bodyPr anchorCtr="0" anchor="b" bIns="121900" lIns="121900" spcFirstLastPara="1" rIns="121900" wrap="square" tIns="121900">
            <a:noAutofit/>
          </a:bodyPr>
          <a:lstStyle/>
          <a:p>
            <a:pPr indent="0" lvl="0" marL="0" marR="0" rtl="0" algn="l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3200">
                <a:solidFill>
                  <a:schemeClr val="lt1"/>
                </a:solidFill>
                <a:latin typeface="Cormorant Infant"/>
                <a:ea typeface="Cormorant Infant"/>
                <a:cs typeface="Cormorant Infant"/>
                <a:sym typeface="Cormorant Infant"/>
              </a:rPr>
              <a:t>Marketing</a:t>
            </a:r>
            <a:endParaRPr/>
          </a:p>
        </p:txBody>
      </p:sp>
      <p:sp>
        <p:nvSpPr>
          <p:cNvPr id="272" name="Google Shape;272;p14"/>
          <p:cNvSpPr txBox="1"/>
          <p:nvPr/>
        </p:nvSpPr>
        <p:spPr>
          <a:xfrm flipH="1">
            <a:off x="14457504" y="2570252"/>
            <a:ext cx="2819200" cy="638000"/>
          </a:xfrm>
          <a:prstGeom prst="rect">
            <a:avLst/>
          </a:prstGeom>
          <a:noFill/>
          <a:ln>
            <a:noFill/>
          </a:ln>
        </p:spPr>
        <p:txBody>
          <a:bodyPr anchorCtr="0" anchor="t" bIns="121900" lIns="121900" spcFirstLastPara="1" rIns="121900" wrap="square" tIns="1219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00">
                <a:solidFill>
                  <a:schemeClr val="lt1"/>
                </a:solidFill>
                <a:latin typeface="Cairo"/>
                <a:ea typeface="Cairo"/>
                <a:cs typeface="Cairo"/>
                <a:sym typeface="Cairo"/>
              </a:rPr>
              <a:t>$50,000</a:t>
            </a:r>
            <a:endParaRPr/>
          </a:p>
        </p:txBody>
      </p:sp>
      <p:sp>
        <p:nvSpPr>
          <p:cNvPr id="273" name="Google Shape;273;p14"/>
          <p:cNvSpPr txBox="1"/>
          <p:nvPr/>
        </p:nvSpPr>
        <p:spPr>
          <a:xfrm>
            <a:off x="-5485036" y="2125251"/>
            <a:ext cx="2819200" cy="585200"/>
          </a:xfrm>
          <a:prstGeom prst="rect">
            <a:avLst/>
          </a:prstGeom>
          <a:noFill/>
          <a:ln>
            <a:noFill/>
          </a:ln>
        </p:spPr>
        <p:txBody>
          <a:bodyPr anchorCtr="0" anchor="b" bIns="121900" lIns="121900" spcFirstLastPara="1" rIns="121900" wrap="square" tIns="1219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3200">
                <a:solidFill>
                  <a:schemeClr val="lt1"/>
                </a:solidFill>
                <a:latin typeface="Cormorant Infant"/>
                <a:ea typeface="Cormorant Infant"/>
                <a:cs typeface="Cormorant Infant"/>
                <a:sym typeface="Cormorant Infant"/>
              </a:rPr>
              <a:t>Development</a:t>
            </a:r>
            <a:endParaRPr/>
          </a:p>
        </p:txBody>
      </p:sp>
      <p:sp>
        <p:nvSpPr>
          <p:cNvPr id="274" name="Google Shape;274;p14"/>
          <p:cNvSpPr txBox="1"/>
          <p:nvPr/>
        </p:nvSpPr>
        <p:spPr>
          <a:xfrm>
            <a:off x="-5485036" y="2570252"/>
            <a:ext cx="2819200" cy="638000"/>
          </a:xfrm>
          <a:prstGeom prst="rect">
            <a:avLst/>
          </a:prstGeom>
          <a:noFill/>
          <a:ln>
            <a:noFill/>
          </a:ln>
        </p:spPr>
        <p:txBody>
          <a:bodyPr anchorCtr="0" anchor="t" bIns="121900" lIns="121900" spcFirstLastPara="1" rIns="121900" wrap="square" tIns="1219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$80,000</a:t>
            </a:r>
            <a:endParaRPr/>
          </a:p>
        </p:txBody>
      </p:sp>
      <p:sp>
        <p:nvSpPr>
          <p:cNvPr id="275" name="Google Shape;275;p14"/>
          <p:cNvSpPr txBox="1"/>
          <p:nvPr/>
        </p:nvSpPr>
        <p:spPr>
          <a:xfrm>
            <a:off x="187036" y="8332436"/>
            <a:ext cx="4085821" cy="585200"/>
          </a:xfrm>
          <a:prstGeom prst="rect">
            <a:avLst/>
          </a:prstGeom>
          <a:noFill/>
          <a:ln>
            <a:noFill/>
          </a:ln>
        </p:spPr>
        <p:txBody>
          <a:bodyPr anchorCtr="0" anchor="b" bIns="121900" lIns="121900" spcFirstLastPara="1" rIns="121900" wrap="square" tIns="1219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3200">
                <a:solidFill>
                  <a:schemeClr val="lt1"/>
                </a:solidFill>
                <a:latin typeface="Cormorant Infant"/>
                <a:ea typeface="Cormorant Infant"/>
                <a:cs typeface="Cormorant Infant"/>
                <a:sym typeface="Cormorant Infant"/>
              </a:rPr>
              <a:t>Company Expenses</a:t>
            </a:r>
            <a:endParaRPr/>
          </a:p>
        </p:txBody>
      </p:sp>
      <p:sp>
        <p:nvSpPr>
          <p:cNvPr id="276" name="Google Shape;276;p14"/>
          <p:cNvSpPr txBox="1"/>
          <p:nvPr/>
        </p:nvSpPr>
        <p:spPr>
          <a:xfrm>
            <a:off x="1453657" y="8778578"/>
            <a:ext cx="2819200" cy="638000"/>
          </a:xfrm>
          <a:prstGeom prst="rect">
            <a:avLst/>
          </a:prstGeom>
          <a:noFill/>
          <a:ln>
            <a:noFill/>
          </a:ln>
        </p:spPr>
        <p:txBody>
          <a:bodyPr anchorCtr="0" anchor="t" bIns="121900" lIns="121900" spcFirstLastPara="1" rIns="121900" wrap="square" tIns="1219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$100,000</a:t>
            </a:r>
            <a:endParaRPr/>
          </a:p>
        </p:txBody>
      </p:sp>
      <p:sp>
        <p:nvSpPr>
          <p:cNvPr id="277" name="Google Shape;277;p14"/>
          <p:cNvSpPr txBox="1"/>
          <p:nvPr/>
        </p:nvSpPr>
        <p:spPr>
          <a:xfrm flipH="1">
            <a:off x="7922224" y="8332441"/>
            <a:ext cx="3850676" cy="585200"/>
          </a:xfrm>
          <a:prstGeom prst="rect">
            <a:avLst/>
          </a:prstGeom>
          <a:noFill/>
          <a:ln>
            <a:noFill/>
          </a:ln>
        </p:spPr>
        <p:txBody>
          <a:bodyPr anchorCtr="0" anchor="b" bIns="121900" lIns="121900" spcFirstLastPara="1" rIns="121900" wrap="square" tIns="121900">
            <a:noAutofit/>
          </a:bodyPr>
          <a:lstStyle/>
          <a:p>
            <a:pPr indent="0" lvl="0" marL="0" marR="0" rtl="0" algn="l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3200">
                <a:solidFill>
                  <a:schemeClr val="lt1"/>
                </a:solidFill>
                <a:latin typeface="Cormorant Infant"/>
                <a:ea typeface="Cormorant Infant"/>
                <a:cs typeface="Cormorant Infant"/>
                <a:sym typeface="Cormorant Infant"/>
              </a:rPr>
              <a:t>Inventory</a:t>
            </a:r>
            <a:endParaRPr/>
          </a:p>
        </p:txBody>
      </p:sp>
      <p:sp>
        <p:nvSpPr>
          <p:cNvPr id="278" name="Google Shape;278;p14"/>
          <p:cNvSpPr txBox="1"/>
          <p:nvPr/>
        </p:nvSpPr>
        <p:spPr>
          <a:xfrm flipH="1">
            <a:off x="7922224" y="8778583"/>
            <a:ext cx="2819200" cy="638000"/>
          </a:xfrm>
          <a:prstGeom prst="rect">
            <a:avLst/>
          </a:prstGeom>
          <a:noFill/>
          <a:ln>
            <a:noFill/>
          </a:ln>
        </p:spPr>
        <p:txBody>
          <a:bodyPr anchorCtr="0" anchor="t" bIns="121900" lIns="121900" spcFirstLastPara="1" rIns="121900" wrap="square" tIns="1219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$120,000</a:t>
            </a:r>
            <a:endParaRPr/>
          </a:p>
        </p:txBody>
      </p:sp>
      <p:cxnSp>
        <p:nvCxnSpPr>
          <p:cNvPr id="279" name="Google Shape;279;p14"/>
          <p:cNvCxnSpPr>
            <a:stCxn id="280" idx="3"/>
          </p:cNvCxnSpPr>
          <p:nvPr/>
        </p:nvCxnSpPr>
        <p:spPr>
          <a:xfrm>
            <a:off x="-1301182" y="2648973"/>
            <a:ext cx="920700" cy="0"/>
          </a:xfrm>
          <a:prstGeom prst="straightConnector1">
            <a:avLst/>
          </a:prstGeom>
          <a:noFill/>
          <a:ln cap="flat" cmpd="sng" w="63500">
            <a:solidFill>
              <a:srgbClr val="DEAA0D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281" name="Google Shape;281;p14"/>
          <p:cNvCxnSpPr>
            <a:stCxn id="282" idx="1"/>
            <a:endCxn id="283" idx="3"/>
          </p:cNvCxnSpPr>
          <p:nvPr/>
        </p:nvCxnSpPr>
        <p:spPr>
          <a:xfrm rot="10800000">
            <a:off x="5637537" y="8862436"/>
            <a:ext cx="920700" cy="0"/>
          </a:xfrm>
          <a:prstGeom prst="straightConnector1">
            <a:avLst/>
          </a:prstGeom>
          <a:noFill/>
          <a:ln cap="flat" cmpd="sng" w="63500">
            <a:solidFill>
              <a:srgbClr val="DEAA0D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284" name="Google Shape;284;p14"/>
          <p:cNvCxnSpPr>
            <a:endCxn id="283" idx="0"/>
          </p:cNvCxnSpPr>
          <p:nvPr/>
        </p:nvCxnSpPr>
        <p:spPr>
          <a:xfrm flipH="1">
            <a:off x="5159111" y="7524531"/>
            <a:ext cx="8412900" cy="859500"/>
          </a:xfrm>
          <a:prstGeom prst="bentConnector3">
            <a:avLst>
              <a:gd fmla="val 1" name="adj1"/>
            </a:avLst>
          </a:prstGeom>
          <a:noFill/>
          <a:ln cap="flat" cmpd="sng" w="63500">
            <a:solidFill>
              <a:srgbClr val="DEAA0D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285" name="Google Shape;285;p14"/>
          <p:cNvSpPr/>
          <p:nvPr/>
        </p:nvSpPr>
        <p:spPr>
          <a:xfrm>
            <a:off x="13093517" y="2170573"/>
            <a:ext cx="956800" cy="956800"/>
          </a:xfrm>
          <a:prstGeom prst="rect">
            <a:avLst/>
          </a:prstGeom>
          <a:solidFill>
            <a:srgbClr val="F6CC6D"/>
          </a:solidFill>
          <a:ln>
            <a:noFill/>
          </a:ln>
        </p:spPr>
        <p:txBody>
          <a:bodyPr anchorCtr="0" anchor="ctr" bIns="121900" lIns="121900" spcFirstLastPara="1" rIns="121900" wrap="square" tIns="1219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82" name="Google Shape;282;p14"/>
          <p:cNvSpPr/>
          <p:nvPr/>
        </p:nvSpPr>
        <p:spPr>
          <a:xfrm>
            <a:off x="6558237" y="8384036"/>
            <a:ext cx="956800" cy="956800"/>
          </a:xfrm>
          <a:prstGeom prst="rect">
            <a:avLst/>
          </a:prstGeom>
          <a:solidFill>
            <a:srgbClr val="F6CC6D"/>
          </a:solidFill>
          <a:ln>
            <a:noFill/>
          </a:ln>
        </p:spPr>
        <p:txBody>
          <a:bodyPr anchorCtr="0" anchor="ctr" bIns="121900" lIns="121900" spcFirstLastPara="1" rIns="121900" wrap="square" tIns="1219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80" name="Google Shape;280;p14"/>
          <p:cNvSpPr/>
          <p:nvPr/>
        </p:nvSpPr>
        <p:spPr>
          <a:xfrm>
            <a:off x="-2257982" y="2170573"/>
            <a:ext cx="956800" cy="956800"/>
          </a:xfrm>
          <a:prstGeom prst="rect">
            <a:avLst/>
          </a:prstGeom>
          <a:solidFill>
            <a:srgbClr val="F6CC6D"/>
          </a:solidFill>
          <a:ln>
            <a:noFill/>
          </a:ln>
        </p:spPr>
        <p:txBody>
          <a:bodyPr anchorCtr="0" anchor="ctr" bIns="121900" lIns="121900" spcFirstLastPara="1" rIns="121900" wrap="square" tIns="1219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83" name="Google Shape;283;p14"/>
          <p:cNvSpPr/>
          <p:nvPr/>
        </p:nvSpPr>
        <p:spPr>
          <a:xfrm>
            <a:off x="4680711" y="8384031"/>
            <a:ext cx="956800" cy="956800"/>
          </a:xfrm>
          <a:prstGeom prst="rect">
            <a:avLst/>
          </a:prstGeom>
          <a:solidFill>
            <a:srgbClr val="F6CC6D"/>
          </a:solidFill>
          <a:ln>
            <a:noFill/>
          </a:ln>
        </p:spPr>
        <p:txBody>
          <a:bodyPr anchorCtr="0" anchor="ctr" bIns="121900" lIns="121900" spcFirstLastPara="1" rIns="121900" wrap="square" tIns="1219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86" name="Google Shape;286;p14"/>
          <p:cNvSpPr/>
          <p:nvPr/>
        </p:nvSpPr>
        <p:spPr>
          <a:xfrm>
            <a:off x="-4224886" y="694783"/>
            <a:ext cx="3275763" cy="3275763"/>
          </a:xfrm>
          <a:prstGeom prst="ellipse">
            <a:avLst/>
          </a:prstGeom>
          <a:solidFill>
            <a:srgbClr val="F6CC6D"/>
          </a:solidFill>
          <a:ln cap="flat" cmpd="sng" w="12700">
            <a:solidFill>
              <a:srgbClr val="31538F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87" name="Google Shape;287;p14"/>
          <p:cNvSpPr txBox="1"/>
          <p:nvPr/>
        </p:nvSpPr>
        <p:spPr>
          <a:xfrm>
            <a:off x="-4148896" y="4122528"/>
            <a:ext cx="3123781" cy="76944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44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V-Tag</a:t>
            </a:r>
            <a:endParaRPr sz="32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Logo, icon&#10;&#10;Description automatically generated" id="288" name="Google Shape;288;p1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3996915" y="846764"/>
            <a:ext cx="2971800" cy="2971800"/>
          </a:xfrm>
          <a:custGeom>
            <a:rect b="b" l="l" r="r" t="t"/>
            <a:pathLst>
              <a:path extrusionOk="0" h="2971800" w="2971800">
                <a:moveTo>
                  <a:pt x="1485900" y="0"/>
                </a:moveTo>
                <a:cubicBezTo>
                  <a:pt x="2306540" y="0"/>
                  <a:pt x="2971800" y="665260"/>
                  <a:pt x="2971800" y="1485900"/>
                </a:cubicBezTo>
                <a:cubicBezTo>
                  <a:pt x="2971800" y="2306540"/>
                  <a:pt x="2306540" y="2971800"/>
                  <a:pt x="1485900" y="2971800"/>
                </a:cubicBezTo>
                <a:cubicBezTo>
                  <a:pt x="665260" y="2971800"/>
                  <a:pt x="0" y="2306540"/>
                  <a:pt x="0" y="1485900"/>
                </a:cubicBezTo>
                <a:cubicBezTo>
                  <a:pt x="0" y="665260"/>
                  <a:pt x="665260" y="0"/>
                  <a:pt x="1485900" y="0"/>
                </a:cubicBezTo>
                <a:close/>
              </a:path>
            </a:pathLst>
          </a:custGeom>
          <a:noFill/>
          <a:ln>
            <a:noFill/>
          </a:ln>
        </p:spPr>
      </p:pic>
      <p:sp>
        <p:nvSpPr>
          <p:cNvPr id="289" name="Google Shape;289;p14"/>
          <p:cNvSpPr txBox="1"/>
          <p:nvPr/>
        </p:nvSpPr>
        <p:spPr>
          <a:xfrm>
            <a:off x="-10726148" y="932724"/>
            <a:ext cx="10803466" cy="483209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3600" u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The death rate in the construction industry is 4.2 times higher than that in ALL other industries, with more than </a:t>
            </a:r>
            <a:endParaRPr b="1" sz="20000">
              <a:solidFill>
                <a:srgbClr val="C8A2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20000" u="none" strike="noStrike">
              <a:solidFill>
                <a:srgbClr val="C8A2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3600" u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workers dying on construction sites</a:t>
            </a:r>
            <a:endParaRPr b="1" sz="36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90" name="Google Shape;290;p14"/>
          <p:cNvSpPr txBox="1"/>
          <p:nvPr/>
        </p:nvSpPr>
        <p:spPr>
          <a:xfrm>
            <a:off x="383879" y="6979026"/>
            <a:ext cx="11066929" cy="317009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20000" u="none" strike="noStrike">
                <a:solidFill>
                  <a:srgbClr val="C8A200"/>
                </a:solidFill>
                <a:latin typeface="Arial"/>
                <a:ea typeface="Arial"/>
                <a:cs typeface="Arial"/>
                <a:sym typeface="Arial"/>
              </a:rPr>
              <a:t>60,000</a:t>
            </a:r>
            <a:endParaRPr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295" name="Shape 2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" name="Google Shape;296;p15"/>
          <p:cNvSpPr/>
          <p:nvPr/>
        </p:nvSpPr>
        <p:spPr>
          <a:xfrm>
            <a:off x="743354" y="694783"/>
            <a:ext cx="3275763" cy="3275763"/>
          </a:xfrm>
          <a:prstGeom prst="ellipse">
            <a:avLst/>
          </a:prstGeom>
          <a:solidFill>
            <a:srgbClr val="F6CC6D"/>
          </a:solidFill>
          <a:ln cap="flat" cmpd="sng" w="12700">
            <a:solidFill>
              <a:srgbClr val="31538F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97" name="Google Shape;297;p15"/>
          <p:cNvSpPr txBox="1"/>
          <p:nvPr/>
        </p:nvSpPr>
        <p:spPr>
          <a:xfrm>
            <a:off x="819344" y="4122528"/>
            <a:ext cx="3123781" cy="126188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44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V-Tag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2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Logo, icon&#10;&#10;Description automatically generated" id="298" name="Google Shape;298;p1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940845" y="846764"/>
            <a:ext cx="2971800" cy="2971800"/>
          </a:xfrm>
          <a:custGeom>
            <a:rect b="b" l="l" r="r" t="t"/>
            <a:pathLst>
              <a:path extrusionOk="0" h="2971800" w="2971800">
                <a:moveTo>
                  <a:pt x="1485900" y="0"/>
                </a:moveTo>
                <a:cubicBezTo>
                  <a:pt x="2306540" y="0"/>
                  <a:pt x="2971800" y="665260"/>
                  <a:pt x="2971800" y="1485900"/>
                </a:cubicBezTo>
                <a:cubicBezTo>
                  <a:pt x="2971800" y="2306540"/>
                  <a:pt x="2306540" y="2971800"/>
                  <a:pt x="1485900" y="2971800"/>
                </a:cubicBezTo>
                <a:cubicBezTo>
                  <a:pt x="665260" y="2971800"/>
                  <a:pt x="0" y="2306540"/>
                  <a:pt x="0" y="1485900"/>
                </a:cubicBezTo>
                <a:cubicBezTo>
                  <a:pt x="0" y="665260"/>
                  <a:pt x="665260" y="0"/>
                  <a:pt x="1485900" y="0"/>
                </a:cubicBezTo>
                <a:close/>
              </a:path>
            </a:pathLst>
          </a:custGeom>
          <a:noFill/>
          <a:ln>
            <a:noFill/>
          </a:ln>
        </p:spPr>
      </p:pic>
      <p:sp>
        <p:nvSpPr>
          <p:cNvPr id="299" name="Google Shape;299;p15"/>
          <p:cNvSpPr txBox="1"/>
          <p:nvPr/>
        </p:nvSpPr>
        <p:spPr>
          <a:xfrm>
            <a:off x="4534108" y="7719168"/>
            <a:ext cx="3123781" cy="76944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44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Antenna</a:t>
            </a:r>
            <a:endParaRPr/>
          </a:p>
        </p:txBody>
      </p:sp>
      <p:sp>
        <p:nvSpPr>
          <p:cNvPr id="300" name="Google Shape;300;p15"/>
          <p:cNvSpPr/>
          <p:nvPr/>
        </p:nvSpPr>
        <p:spPr>
          <a:xfrm>
            <a:off x="4458118" y="-3968657"/>
            <a:ext cx="3275763" cy="3275763"/>
          </a:xfrm>
          <a:prstGeom prst="ellipse">
            <a:avLst/>
          </a:prstGeom>
          <a:solidFill>
            <a:srgbClr val="F6CC6D"/>
          </a:solidFill>
          <a:ln cap="flat" cmpd="sng" w="12700">
            <a:solidFill>
              <a:srgbClr val="31538F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Icon&#10;&#10;Description automatically generated" id="301" name="Google Shape;301;p15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4625129" y="-3816676"/>
            <a:ext cx="2971800" cy="2971800"/>
          </a:xfrm>
          <a:custGeom>
            <a:rect b="b" l="l" r="r" t="t"/>
            <a:pathLst>
              <a:path extrusionOk="0" h="2971800" w="2971800">
                <a:moveTo>
                  <a:pt x="1485900" y="0"/>
                </a:moveTo>
                <a:cubicBezTo>
                  <a:pt x="2306540" y="0"/>
                  <a:pt x="2971800" y="665260"/>
                  <a:pt x="2971800" y="1485900"/>
                </a:cubicBezTo>
                <a:cubicBezTo>
                  <a:pt x="2971800" y="2306540"/>
                  <a:pt x="2306540" y="2971800"/>
                  <a:pt x="1485900" y="2971800"/>
                </a:cubicBezTo>
                <a:cubicBezTo>
                  <a:pt x="665260" y="2971800"/>
                  <a:pt x="0" y="2306540"/>
                  <a:pt x="0" y="1485900"/>
                </a:cubicBezTo>
                <a:cubicBezTo>
                  <a:pt x="0" y="665260"/>
                  <a:pt x="665260" y="0"/>
                  <a:pt x="1485900" y="0"/>
                </a:cubicBezTo>
                <a:close/>
              </a:path>
            </a:pathLst>
          </a:custGeom>
          <a:noFill/>
          <a:ln>
            <a:noFill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306" name="Shape 3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" name="Google Shape;307;p16"/>
          <p:cNvSpPr/>
          <p:nvPr/>
        </p:nvSpPr>
        <p:spPr>
          <a:xfrm>
            <a:off x="4458118" y="694783"/>
            <a:ext cx="3275763" cy="3275763"/>
          </a:xfrm>
          <a:prstGeom prst="ellipse">
            <a:avLst/>
          </a:prstGeom>
          <a:solidFill>
            <a:srgbClr val="F6CC6D"/>
          </a:solidFill>
          <a:ln cap="flat" cmpd="sng" w="12700">
            <a:solidFill>
              <a:srgbClr val="31538F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08" name="Google Shape;308;p16"/>
          <p:cNvSpPr/>
          <p:nvPr/>
        </p:nvSpPr>
        <p:spPr>
          <a:xfrm>
            <a:off x="743354" y="694783"/>
            <a:ext cx="3275763" cy="3275763"/>
          </a:xfrm>
          <a:prstGeom prst="ellipse">
            <a:avLst/>
          </a:prstGeom>
          <a:solidFill>
            <a:srgbClr val="F6CC6D"/>
          </a:solidFill>
          <a:ln cap="flat" cmpd="sng" w="12700">
            <a:solidFill>
              <a:srgbClr val="31538F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09" name="Google Shape;309;p16"/>
          <p:cNvSpPr txBox="1"/>
          <p:nvPr/>
        </p:nvSpPr>
        <p:spPr>
          <a:xfrm>
            <a:off x="819344" y="4122528"/>
            <a:ext cx="3123781" cy="126188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44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V-Tag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2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10" name="Google Shape;310;p16"/>
          <p:cNvSpPr txBox="1"/>
          <p:nvPr/>
        </p:nvSpPr>
        <p:spPr>
          <a:xfrm>
            <a:off x="4534108" y="4122528"/>
            <a:ext cx="3123781" cy="76944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44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Antenna</a:t>
            </a:r>
            <a:endParaRPr/>
          </a:p>
        </p:txBody>
      </p:sp>
      <p:sp>
        <p:nvSpPr>
          <p:cNvPr id="311" name="Google Shape;311;p16"/>
          <p:cNvSpPr/>
          <p:nvPr/>
        </p:nvSpPr>
        <p:spPr>
          <a:xfrm>
            <a:off x="8172967" y="7336469"/>
            <a:ext cx="3275763" cy="3275763"/>
          </a:xfrm>
          <a:prstGeom prst="ellipse">
            <a:avLst/>
          </a:prstGeom>
          <a:solidFill>
            <a:srgbClr val="F6CC6D"/>
          </a:solidFill>
          <a:ln cap="flat" cmpd="sng" w="12700">
            <a:solidFill>
              <a:srgbClr val="31538F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12" name="Google Shape;312;p16"/>
          <p:cNvSpPr txBox="1"/>
          <p:nvPr/>
        </p:nvSpPr>
        <p:spPr>
          <a:xfrm>
            <a:off x="8248957" y="-1607712"/>
            <a:ext cx="3123781" cy="76944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44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Control Unit</a:t>
            </a:r>
            <a:endParaRPr/>
          </a:p>
        </p:txBody>
      </p:sp>
      <p:pic>
        <p:nvPicPr>
          <p:cNvPr descr="Logo, icon&#10;&#10;Description automatically generated" id="313" name="Google Shape;313;p1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940845" y="846764"/>
            <a:ext cx="2971800" cy="2971800"/>
          </a:xfrm>
          <a:custGeom>
            <a:rect b="b" l="l" r="r" t="t"/>
            <a:pathLst>
              <a:path extrusionOk="0" h="2971800" w="2971800">
                <a:moveTo>
                  <a:pt x="1485900" y="0"/>
                </a:moveTo>
                <a:cubicBezTo>
                  <a:pt x="2306540" y="0"/>
                  <a:pt x="2971800" y="665260"/>
                  <a:pt x="2971800" y="1485900"/>
                </a:cubicBezTo>
                <a:cubicBezTo>
                  <a:pt x="2971800" y="2306540"/>
                  <a:pt x="2306540" y="2971800"/>
                  <a:pt x="1485900" y="2971800"/>
                </a:cubicBezTo>
                <a:cubicBezTo>
                  <a:pt x="665260" y="2971800"/>
                  <a:pt x="0" y="2306540"/>
                  <a:pt x="0" y="1485900"/>
                </a:cubicBezTo>
                <a:cubicBezTo>
                  <a:pt x="0" y="665260"/>
                  <a:pt x="665260" y="0"/>
                  <a:pt x="1485900" y="0"/>
                </a:cubicBezTo>
                <a:close/>
              </a:path>
            </a:pathLst>
          </a:custGeom>
          <a:noFill/>
          <a:ln>
            <a:noFill/>
          </a:ln>
        </p:spPr>
      </p:pic>
      <p:pic>
        <p:nvPicPr>
          <p:cNvPr descr="Icon&#10;&#10;Description automatically generated" id="314" name="Google Shape;314;p16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4625129" y="846764"/>
            <a:ext cx="2971800" cy="2971800"/>
          </a:xfrm>
          <a:custGeom>
            <a:rect b="b" l="l" r="r" t="t"/>
            <a:pathLst>
              <a:path extrusionOk="0" h="2971800" w="2971800">
                <a:moveTo>
                  <a:pt x="1485900" y="0"/>
                </a:moveTo>
                <a:cubicBezTo>
                  <a:pt x="2306540" y="0"/>
                  <a:pt x="2971800" y="665260"/>
                  <a:pt x="2971800" y="1485900"/>
                </a:cubicBezTo>
                <a:cubicBezTo>
                  <a:pt x="2971800" y="2306540"/>
                  <a:pt x="2306540" y="2971800"/>
                  <a:pt x="1485900" y="2971800"/>
                </a:cubicBezTo>
                <a:cubicBezTo>
                  <a:pt x="665260" y="2971800"/>
                  <a:pt x="0" y="2306540"/>
                  <a:pt x="0" y="1485900"/>
                </a:cubicBezTo>
                <a:cubicBezTo>
                  <a:pt x="0" y="665260"/>
                  <a:pt x="665260" y="0"/>
                  <a:pt x="1485900" y="0"/>
                </a:cubicBezTo>
                <a:close/>
              </a:path>
            </a:pathLst>
          </a:custGeom>
          <a:noFill/>
          <a:ln>
            <a:noFill/>
          </a:ln>
        </p:spPr>
      </p:pic>
      <p:pic>
        <p:nvPicPr>
          <p:cNvPr descr="Icon&#10;&#10;Description automatically generated" id="315" name="Google Shape;315;p16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8339978" y="7488450"/>
            <a:ext cx="2971800" cy="2971800"/>
          </a:xfrm>
          <a:custGeom>
            <a:rect b="b" l="l" r="r" t="t"/>
            <a:pathLst>
              <a:path extrusionOk="0" h="2971800" w="2971800">
                <a:moveTo>
                  <a:pt x="1485900" y="0"/>
                </a:moveTo>
                <a:cubicBezTo>
                  <a:pt x="2306540" y="0"/>
                  <a:pt x="2971800" y="665260"/>
                  <a:pt x="2971800" y="1485900"/>
                </a:cubicBezTo>
                <a:cubicBezTo>
                  <a:pt x="2971800" y="2306540"/>
                  <a:pt x="2306540" y="2971800"/>
                  <a:pt x="1485900" y="2971800"/>
                </a:cubicBezTo>
                <a:cubicBezTo>
                  <a:pt x="665260" y="2971800"/>
                  <a:pt x="0" y="2306540"/>
                  <a:pt x="0" y="1485900"/>
                </a:cubicBezTo>
                <a:cubicBezTo>
                  <a:pt x="0" y="665260"/>
                  <a:pt x="665260" y="0"/>
                  <a:pt x="1485900" y="0"/>
                </a:cubicBezTo>
                <a:close/>
              </a:path>
            </a:pathLst>
          </a:custGeom>
          <a:noFill/>
          <a:ln>
            <a:noFill/>
          </a:ln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320" name="Shape 3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1" name="Google Shape;321;p17"/>
          <p:cNvSpPr/>
          <p:nvPr/>
        </p:nvSpPr>
        <p:spPr>
          <a:xfrm>
            <a:off x="8172967" y="691829"/>
            <a:ext cx="3275763" cy="3275763"/>
          </a:xfrm>
          <a:prstGeom prst="ellipse">
            <a:avLst/>
          </a:prstGeom>
          <a:solidFill>
            <a:srgbClr val="F6CC6D"/>
          </a:solidFill>
          <a:ln cap="flat" cmpd="sng" w="12700">
            <a:solidFill>
              <a:srgbClr val="31538F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22" name="Google Shape;322;p17"/>
          <p:cNvSpPr txBox="1"/>
          <p:nvPr/>
        </p:nvSpPr>
        <p:spPr>
          <a:xfrm>
            <a:off x="8248957" y="4122528"/>
            <a:ext cx="3123781" cy="76944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44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Control Unit</a:t>
            </a:r>
            <a:endParaRPr/>
          </a:p>
        </p:txBody>
      </p:sp>
      <p:sp>
        <p:nvSpPr>
          <p:cNvPr id="323" name="Google Shape;323;p17"/>
          <p:cNvSpPr/>
          <p:nvPr/>
        </p:nvSpPr>
        <p:spPr>
          <a:xfrm>
            <a:off x="4458118" y="694783"/>
            <a:ext cx="3275763" cy="3275763"/>
          </a:xfrm>
          <a:prstGeom prst="ellipse">
            <a:avLst/>
          </a:prstGeom>
          <a:solidFill>
            <a:srgbClr val="F6CC6D"/>
          </a:solidFill>
          <a:ln cap="flat" cmpd="sng" w="12700">
            <a:solidFill>
              <a:srgbClr val="31538F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24" name="Google Shape;324;p17"/>
          <p:cNvSpPr/>
          <p:nvPr/>
        </p:nvSpPr>
        <p:spPr>
          <a:xfrm>
            <a:off x="743354" y="694783"/>
            <a:ext cx="3275763" cy="3275763"/>
          </a:xfrm>
          <a:prstGeom prst="ellipse">
            <a:avLst/>
          </a:prstGeom>
          <a:solidFill>
            <a:srgbClr val="F6CC6D"/>
          </a:solidFill>
          <a:ln cap="flat" cmpd="sng" w="12700">
            <a:solidFill>
              <a:srgbClr val="31538F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25" name="Google Shape;325;p17"/>
          <p:cNvSpPr txBox="1"/>
          <p:nvPr/>
        </p:nvSpPr>
        <p:spPr>
          <a:xfrm>
            <a:off x="819344" y="4122528"/>
            <a:ext cx="3123781" cy="126188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44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V-Tag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2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26" name="Google Shape;326;p17"/>
          <p:cNvSpPr txBox="1"/>
          <p:nvPr/>
        </p:nvSpPr>
        <p:spPr>
          <a:xfrm>
            <a:off x="4534108" y="4122528"/>
            <a:ext cx="3123781" cy="76944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44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Antenna</a:t>
            </a:r>
            <a:endParaRPr/>
          </a:p>
        </p:txBody>
      </p:sp>
      <p:pic>
        <p:nvPicPr>
          <p:cNvPr descr="Logo, icon&#10;&#10;Description automatically generated" id="327" name="Google Shape;327;p1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940845" y="846764"/>
            <a:ext cx="2971800" cy="2971800"/>
          </a:xfrm>
          <a:custGeom>
            <a:rect b="b" l="l" r="r" t="t"/>
            <a:pathLst>
              <a:path extrusionOk="0" h="2971800" w="2971800">
                <a:moveTo>
                  <a:pt x="1485900" y="0"/>
                </a:moveTo>
                <a:cubicBezTo>
                  <a:pt x="2306540" y="0"/>
                  <a:pt x="2971800" y="665260"/>
                  <a:pt x="2971800" y="1485900"/>
                </a:cubicBezTo>
                <a:cubicBezTo>
                  <a:pt x="2971800" y="2306540"/>
                  <a:pt x="2306540" y="2971800"/>
                  <a:pt x="1485900" y="2971800"/>
                </a:cubicBezTo>
                <a:cubicBezTo>
                  <a:pt x="665260" y="2971800"/>
                  <a:pt x="0" y="2306540"/>
                  <a:pt x="0" y="1485900"/>
                </a:cubicBezTo>
                <a:cubicBezTo>
                  <a:pt x="0" y="665260"/>
                  <a:pt x="665260" y="0"/>
                  <a:pt x="1485900" y="0"/>
                </a:cubicBezTo>
                <a:close/>
              </a:path>
            </a:pathLst>
          </a:custGeom>
          <a:noFill/>
          <a:ln>
            <a:noFill/>
          </a:ln>
        </p:spPr>
      </p:pic>
      <p:pic>
        <p:nvPicPr>
          <p:cNvPr descr="Icon&#10;&#10;Description automatically generated" id="328" name="Google Shape;328;p17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4625129" y="846764"/>
            <a:ext cx="2971800" cy="2971800"/>
          </a:xfrm>
          <a:custGeom>
            <a:rect b="b" l="l" r="r" t="t"/>
            <a:pathLst>
              <a:path extrusionOk="0" h="2971800" w="2971800">
                <a:moveTo>
                  <a:pt x="1485900" y="0"/>
                </a:moveTo>
                <a:cubicBezTo>
                  <a:pt x="2306540" y="0"/>
                  <a:pt x="2971800" y="665260"/>
                  <a:pt x="2971800" y="1485900"/>
                </a:cubicBezTo>
                <a:cubicBezTo>
                  <a:pt x="2971800" y="2306540"/>
                  <a:pt x="2306540" y="2971800"/>
                  <a:pt x="1485900" y="2971800"/>
                </a:cubicBezTo>
                <a:cubicBezTo>
                  <a:pt x="665260" y="2971800"/>
                  <a:pt x="0" y="2306540"/>
                  <a:pt x="0" y="1485900"/>
                </a:cubicBezTo>
                <a:cubicBezTo>
                  <a:pt x="0" y="665260"/>
                  <a:pt x="665260" y="0"/>
                  <a:pt x="1485900" y="0"/>
                </a:cubicBezTo>
                <a:close/>
              </a:path>
            </a:pathLst>
          </a:custGeom>
          <a:noFill/>
          <a:ln>
            <a:noFill/>
          </a:ln>
        </p:spPr>
      </p:pic>
      <p:pic>
        <p:nvPicPr>
          <p:cNvPr descr="Icon&#10;&#10;Description automatically generated" id="329" name="Google Shape;329;p17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8355218" y="846764"/>
            <a:ext cx="2971800" cy="2971800"/>
          </a:xfrm>
          <a:custGeom>
            <a:rect b="b" l="l" r="r" t="t"/>
            <a:pathLst>
              <a:path extrusionOk="0" h="2971800" w="2971800">
                <a:moveTo>
                  <a:pt x="1485900" y="0"/>
                </a:moveTo>
                <a:cubicBezTo>
                  <a:pt x="2306540" y="0"/>
                  <a:pt x="2971800" y="665260"/>
                  <a:pt x="2971800" y="1485900"/>
                </a:cubicBezTo>
                <a:cubicBezTo>
                  <a:pt x="2971800" y="2306540"/>
                  <a:pt x="2306540" y="2971800"/>
                  <a:pt x="1485900" y="2971800"/>
                </a:cubicBezTo>
                <a:cubicBezTo>
                  <a:pt x="665260" y="2971800"/>
                  <a:pt x="0" y="2306540"/>
                  <a:pt x="0" y="1485900"/>
                </a:cubicBezTo>
                <a:cubicBezTo>
                  <a:pt x="0" y="665260"/>
                  <a:pt x="665260" y="0"/>
                  <a:pt x="1485900" y="0"/>
                </a:cubicBezTo>
                <a:close/>
              </a:path>
            </a:pathLst>
          </a:custGeom>
          <a:noFill/>
          <a:ln>
            <a:noFill/>
          </a:ln>
        </p:spPr>
      </p:pic>
      <p:sp>
        <p:nvSpPr>
          <p:cNvPr id="330" name="Google Shape;330;p17"/>
          <p:cNvSpPr txBox="1"/>
          <p:nvPr/>
        </p:nvSpPr>
        <p:spPr>
          <a:xfrm>
            <a:off x="819343" y="7373855"/>
            <a:ext cx="3123781" cy="64633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36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$39.99</a:t>
            </a:r>
            <a:endParaRPr/>
          </a:p>
        </p:txBody>
      </p:sp>
      <p:sp>
        <p:nvSpPr>
          <p:cNvPr id="331" name="Google Shape;331;p17"/>
          <p:cNvSpPr txBox="1"/>
          <p:nvPr/>
        </p:nvSpPr>
        <p:spPr>
          <a:xfrm>
            <a:off x="4534107" y="7398130"/>
            <a:ext cx="3123781" cy="64633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36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$199.99</a:t>
            </a:r>
            <a:endParaRPr/>
          </a:p>
        </p:txBody>
      </p:sp>
      <p:sp>
        <p:nvSpPr>
          <p:cNvPr id="332" name="Google Shape;332;p17"/>
          <p:cNvSpPr txBox="1"/>
          <p:nvPr/>
        </p:nvSpPr>
        <p:spPr>
          <a:xfrm>
            <a:off x="8248870" y="7422405"/>
            <a:ext cx="3123781" cy="120032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36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w/Antenna $899.99</a:t>
            </a:r>
            <a:endParaRPr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336" name="Shape 3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7" name="Google Shape;337;p1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011704" y="299220"/>
            <a:ext cx="10168592" cy="6259560"/>
          </a:xfrm>
          <a:prstGeom prst="roundRect">
            <a:avLst>
              <a:gd fmla="val 14053" name="adj"/>
            </a:avLst>
          </a:prstGeom>
          <a:noFill/>
          <a:ln cap="flat" cmpd="sng" w="63500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338" name="Google Shape;338;p18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-6615159" y="355162"/>
            <a:ext cx="5868236" cy="6147676"/>
          </a:xfrm>
          <a:prstGeom prst="roundRect">
            <a:avLst>
              <a:gd fmla="val 16667" name="adj"/>
            </a:avLst>
          </a:prstGeom>
          <a:noFill/>
          <a:ln cap="flat" cmpd="sng" w="63500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342" name="Shape 3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3" name="Google Shape;343;p1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2564790" y="299220"/>
            <a:ext cx="10168592" cy="6259560"/>
          </a:xfrm>
          <a:prstGeom prst="roundRect">
            <a:avLst>
              <a:gd fmla="val 14053" name="adj"/>
            </a:avLst>
          </a:prstGeom>
          <a:noFill/>
          <a:ln cap="flat" cmpd="sng" w="63500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344" name="Google Shape;344;p19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3161882" y="355162"/>
            <a:ext cx="5868236" cy="6147676"/>
          </a:xfrm>
          <a:prstGeom prst="roundRect">
            <a:avLst>
              <a:gd fmla="val 16667" name="adj"/>
            </a:avLst>
          </a:prstGeom>
          <a:noFill/>
          <a:ln cap="flat" cmpd="sng" w="63500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345" name="Google Shape;345;p19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-8883916" y="375585"/>
            <a:ext cx="8410471" cy="6106829"/>
          </a:xfrm>
          <a:prstGeom prst="roundRect">
            <a:avLst>
              <a:gd fmla="val 16667" name="adj"/>
            </a:avLst>
          </a:prstGeom>
          <a:noFill/>
          <a:ln cap="flat" cmpd="sng" w="63500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349" name="Shape 3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0" name="Google Shape;350;p2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890764" y="285938"/>
            <a:ext cx="8410471" cy="6106829"/>
          </a:xfrm>
          <a:prstGeom prst="roundRect">
            <a:avLst>
              <a:gd fmla="val 16667" name="adj"/>
            </a:avLst>
          </a:prstGeom>
          <a:noFill/>
          <a:ln cap="flat" cmpd="sng" w="63500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351" name="Google Shape;351;p20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3464122" y="355162"/>
            <a:ext cx="5868236" cy="6147676"/>
          </a:xfrm>
          <a:prstGeom prst="roundRect">
            <a:avLst>
              <a:gd fmla="val 16667" name="adj"/>
            </a:avLst>
          </a:prstGeom>
          <a:noFill/>
          <a:ln cap="flat" cmpd="sng" w="63500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355" name="Shape 3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6" name="Google Shape;356;p22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6CC6D"/>
              </a:buClr>
              <a:buSzPts val="5400"/>
              <a:buFont typeface="Arial"/>
              <a:buNone/>
            </a:pPr>
            <a:r>
              <a:rPr b="1" lang="en-US" sz="5400">
                <a:solidFill>
                  <a:srgbClr val="F6CC6D"/>
                </a:solidFill>
                <a:latin typeface="Arial"/>
                <a:ea typeface="Arial"/>
                <a:cs typeface="Arial"/>
                <a:sym typeface="Arial"/>
              </a:rPr>
              <a:t>Finance Details</a:t>
            </a:r>
            <a:r>
              <a:rPr lang="en-US" sz="5400">
                <a:solidFill>
                  <a:srgbClr val="F6CC6D"/>
                </a:solidFill>
              </a:rPr>
              <a:t> </a:t>
            </a:r>
            <a:endParaRPr/>
          </a:p>
        </p:txBody>
      </p:sp>
      <p:sp>
        <p:nvSpPr>
          <p:cNvPr id="357" name="Google Shape;357;p22"/>
          <p:cNvSpPr txBox="1"/>
          <p:nvPr/>
        </p:nvSpPr>
        <p:spPr>
          <a:xfrm>
            <a:off x="352425" y="6867525"/>
            <a:ext cx="11487150" cy="148502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400">
                <a:solidFill>
                  <a:srgbClr val="F6CC6D"/>
                </a:solidFill>
                <a:latin typeface="Arial"/>
                <a:ea typeface="Arial"/>
                <a:cs typeface="Arial"/>
                <a:sym typeface="Arial"/>
              </a:rPr>
              <a:t>Starter Bundle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050">
              <a:solidFill>
                <a:srgbClr val="F6CC6D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571500" lvl="0" marL="571500" marR="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Arial"/>
              <a:buChar char="•"/>
            </a:pPr>
            <a:r>
              <a:rPr lang="en-US" sz="36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Control Unit + Antenna + 25 V-Tags : $1199.99</a:t>
            </a:r>
            <a:endParaRPr/>
          </a:p>
        </p:txBody>
      </p:sp>
      <p:pic>
        <p:nvPicPr>
          <p:cNvPr id="358" name="Google Shape;358;p2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1645390"/>
            <a:ext cx="12192000" cy="1371864"/>
          </a:xfrm>
          <a:prstGeom prst="rect">
            <a:avLst/>
          </a:prstGeom>
          <a:noFill/>
          <a:ln>
            <a:noFill/>
          </a:ln>
        </p:spPr>
      </p:pic>
      <p:pic>
        <p:nvPicPr>
          <p:cNvPr id="359" name="Google Shape;359;p22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0" y="3173316"/>
            <a:ext cx="12192000" cy="358420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363" name="Shape 3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4" name="Google Shape;364;p23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6CC6D"/>
              </a:buClr>
              <a:buSzPts val="5400"/>
              <a:buFont typeface="Arial"/>
              <a:buNone/>
            </a:pPr>
            <a:r>
              <a:rPr b="1" lang="en-US" sz="5400">
                <a:solidFill>
                  <a:srgbClr val="F6CC6D"/>
                </a:solidFill>
                <a:latin typeface="Arial"/>
                <a:ea typeface="Arial"/>
                <a:cs typeface="Arial"/>
                <a:sym typeface="Arial"/>
              </a:rPr>
              <a:t>Finance Summarized </a:t>
            </a:r>
            <a:r>
              <a:rPr lang="en-US" sz="5400">
                <a:solidFill>
                  <a:srgbClr val="F6CC6D"/>
                </a:solidFill>
              </a:rPr>
              <a:t> </a:t>
            </a:r>
            <a:endParaRPr/>
          </a:p>
        </p:txBody>
      </p:sp>
      <p:pic>
        <p:nvPicPr>
          <p:cNvPr id="365" name="Google Shape;365;p2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1690688"/>
            <a:ext cx="12192000" cy="2326888"/>
          </a:xfrm>
          <a:prstGeom prst="rect">
            <a:avLst/>
          </a:prstGeom>
          <a:noFill/>
          <a:ln>
            <a:noFill/>
          </a:ln>
        </p:spPr>
      </p:pic>
      <p:sp>
        <p:nvSpPr>
          <p:cNvPr id="366" name="Google Shape;366;p23"/>
          <p:cNvSpPr txBox="1"/>
          <p:nvPr/>
        </p:nvSpPr>
        <p:spPr>
          <a:xfrm>
            <a:off x="328246" y="4152673"/>
            <a:ext cx="11535507" cy="280076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4400">
                <a:solidFill>
                  <a:srgbClr val="DEAA0D"/>
                </a:solidFill>
                <a:latin typeface="Arial"/>
                <a:ea typeface="Arial"/>
                <a:cs typeface="Arial"/>
                <a:sym typeface="Arial"/>
              </a:rPr>
              <a:t>Initial Funding: </a:t>
            </a:r>
            <a:r>
              <a:rPr b="1" lang="en-US" sz="44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$500,000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4400">
                <a:solidFill>
                  <a:srgbClr val="DEAA0D"/>
                </a:solidFill>
                <a:latin typeface="Arial"/>
                <a:ea typeface="Arial"/>
                <a:cs typeface="Arial"/>
                <a:sym typeface="Arial"/>
              </a:rPr>
              <a:t>Year 1 Profit:</a:t>
            </a:r>
            <a:r>
              <a:rPr b="1" lang="en-US" sz="44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 $144,000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44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*Hybrid Model*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44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370" name="Shape 3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1" name="Google Shape;371;p24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6CC6D"/>
              </a:buClr>
              <a:buSzPts val="5400"/>
              <a:buFont typeface="Arial"/>
              <a:buNone/>
            </a:pPr>
            <a:r>
              <a:rPr b="1" lang="en-US" sz="5400">
                <a:solidFill>
                  <a:srgbClr val="F6CC6D"/>
                </a:solidFill>
                <a:latin typeface="Arial"/>
                <a:ea typeface="Arial"/>
                <a:cs typeface="Arial"/>
                <a:sym typeface="Arial"/>
              </a:rPr>
              <a:t>Finance Broken Down: Sales</a:t>
            </a:r>
            <a:endParaRPr/>
          </a:p>
        </p:txBody>
      </p:sp>
      <p:sp>
        <p:nvSpPr>
          <p:cNvPr id="372" name="Google Shape;372;p24"/>
          <p:cNvSpPr txBox="1"/>
          <p:nvPr/>
        </p:nvSpPr>
        <p:spPr>
          <a:xfrm>
            <a:off x="380196" y="3245300"/>
            <a:ext cx="5709540" cy="3025775"/>
          </a:xfrm>
          <a:prstGeom prst="rect">
            <a:avLst/>
          </a:prstGeom>
          <a:noFill/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</a:pPr>
            <a:r>
              <a:rPr b="1" lang="en-US" sz="24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Monthly Estimates (# of Sales per month): </a:t>
            </a:r>
            <a:endParaRPr/>
          </a:p>
          <a:p>
            <a:pPr indent="-228600" lvl="0" marL="228600" marR="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Char char="•"/>
            </a:pPr>
            <a:r>
              <a:rPr lang="en-US" sz="24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V-Tag – 50</a:t>
            </a:r>
            <a:endParaRPr/>
          </a:p>
          <a:p>
            <a:pPr indent="-228600" lvl="0" marL="228600" marR="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Char char="•"/>
            </a:pPr>
            <a:r>
              <a:rPr lang="en-US" sz="24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Antenna – 25</a:t>
            </a:r>
            <a:endParaRPr/>
          </a:p>
          <a:p>
            <a:pPr indent="-228600" lvl="0" marL="228600" marR="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Char char="•"/>
            </a:pPr>
            <a:r>
              <a:rPr lang="en-US" sz="24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Control Unit – 5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</a:pPr>
            <a:r>
              <a:rPr lang="en-US" sz="24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Cost: 6875 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</a:pPr>
            <a:r>
              <a:rPr lang="en-US" sz="24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Revenue: 8625</a:t>
            </a:r>
            <a:endParaRPr/>
          </a:p>
          <a:p>
            <a:pPr indent="-228600" lvl="0" marL="228600" marR="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</a:pPr>
            <a:br>
              <a:rPr lang="en-US" sz="24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</a:br>
            <a:endParaRPr sz="24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76200" lvl="0" marL="228600" marR="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libri"/>
              <a:buNone/>
            </a:pPr>
            <a:r>
              <a:t/>
            </a:r>
            <a:endParaRPr sz="24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aphicFrame>
        <p:nvGraphicFramePr>
          <p:cNvPr id="373" name="Google Shape;373;p24"/>
          <p:cNvGraphicFramePr/>
          <p:nvPr/>
        </p:nvGraphicFramePr>
        <p:xfrm>
          <a:off x="2614124" y="1329863"/>
          <a:ext cx="3000000" cy="3000000"/>
        </p:xfrm>
        <a:graphic>
          <a:graphicData uri="http://schemas.openxmlformats.org/drawingml/2006/table">
            <a:tbl>
              <a:tblPr bandRow="1" firstRow="1">
                <a:noFill/>
                <a:tableStyleId>{9D2952C6-687B-461F-885F-D13658900EE3}</a:tableStyleId>
              </a:tblPr>
              <a:tblGrid>
                <a:gridCol w="2317075"/>
                <a:gridCol w="2317075"/>
                <a:gridCol w="2317075"/>
              </a:tblGrid>
              <a:tr h="370850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/>
                        <a:t>Cost of Good</a:t>
                      </a:r>
                      <a:endParaRPr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/>
                        <a:t>Consumer Price</a:t>
                      </a:r>
                      <a:endParaRPr/>
                    </a:p>
                  </a:txBody>
                  <a:tcPr marT="45725" marB="45725" marR="91450" marL="91450"/>
                </a:tc>
              </a:tr>
              <a:tr h="370850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/>
                        <a:t>V-Tag</a:t>
                      </a:r>
                      <a:endParaRPr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/>
                        <a:t>$20</a:t>
                      </a:r>
                      <a:endParaRPr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/>
                        <a:t>$25</a:t>
                      </a:r>
                      <a:endParaRPr/>
                    </a:p>
                  </a:txBody>
                  <a:tcPr marT="45725" marB="45725" marR="91450" marL="91450"/>
                </a:tc>
              </a:tr>
              <a:tr h="370850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/>
                        <a:t>Antenna</a:t>
                      </a:r>
                      <a:endParaRPr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/>
                        <a:t>$135</a:t>
                      </a:r>
                      <a:endParaRPr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/>
                        <a:t>$175</a:t>
                      </a:r>
                      <a:endParaRPr/>
                    </a:p>
                  </a:txBody>
                  <a:tcPr marT="45725" marB="45725" marR="91450" marL="91450"/>
                </a:tc>
              </a:tr>
              <a:tr h="370850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/>
                        <a:t>Control Unit</a:t>
                      </a:r>
                      <a:endParaRPr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/>
                        <a:t>$500</a:t>
                      </a:r>
                      <a:endParaRPr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/>
                        <a:t>$600</a:t>
                      </a:r>
                      <a:endParaRPr/>
                    </a:p>
                  </a:txBody>
                  <a:tcPr marT="45725" marB="45725" marR="91450" marL="91450"/>
                </a:tc>
              </a:tr>
            </a:tbl>
          </a:graphicData>
        </a:graphic>
      </p:graphicFrame>
      <p:sp>
        <p:nvSpPr>
          <p:cNvPr id="374" name="Google Shape;374;p24"/>
          <p:cNvSpPr txBox="1"/>
          <p:nvPr/>
        </p:nvSpPr>
        <p:spPr>
          <a:xfrm>
            <a:off x="6089736" y="3245300"/>
            <a:ext cx="5709540" cy="3025775"/>
          </a:xfrm>
          <a:prstGeom prst="rect">
            <a:avLst/>
          </a:prstGeom>
          <a:noFill/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</a:pPr>
            <a:r>
              <a:rPr b="1" lang="en-US" sz="24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Yearly Estimates (# of Sales per month): </a:t>
            </a:r>
            <a:endParaRPr/>
          </a:p>
          <a:p>
            <a:pPr indent="-228600" lvl="0" marL="228600" marR="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Char char="•"/>
            </a:pPr>
            <a:r>
              <a:rPr lang="en-US" sz="24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V-Tag – 50</a:t>
            </a:r>
            <a:endParaRPr/>
          </a:p>
          <a:p>
            <a:pPr indent="-228600" lvl="0" marL="228600" marR="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Char char="•"/>
            </a:pPr>
            <a:r>
              <a:rPr lang="en-US" sz="24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Antenna – 25</a:t>
            </a:r>
            <a:endParaRPr/>
          </a:p>
          <a:p>
            <a:pPr indent="-228600" lvl="0" marL="228600" marR="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Char char="•"/>
            </a:pPr>
            <a:r>
              <a:rPr lang="en-US" sz="24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Control Unit – 5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</a:pPr>
            <a:r>
              <a:rPr lang="en-US" sz="24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Cost: 6875 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</a:pPr>
            <a:r>
              <a:rPr lang="en-US" sz="24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Revenue: 8625</a:t>
            </a:r>
            <a:endParaRPr/>
          </a:p>
          <a:p>
            <a:pPr indent="-228600" lvl="0" marL="228600" marR="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</a:pPr>
            <a:br>
              <a:rPr lang="en-US" sz="24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</a:br>
            <a:endParaRPr sz="24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76200" lvl="0" marL="228600" marR="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libri"/>
              <a:buNone/>
            </a:pPr>
            <a:r>
              <a:t/>
            </a:r>
            <a:endParaRPr sz="24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378" name="Shape 3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9" name="Google Shape;379;p25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6CC6D"/>
              </a:buClr>
              <a:buSzPts val="5400"/>
              <a:buFont typeface="Arial"/>
              <a:buNone/>
            </a:pPr>
            <a:r>
              <a:rPr b="1" lang="en-US" sz="5400">
                <a:solidFill>
                  <a:srgbClr val="F6CC6D"/>
                </a:solidFill>
                <a:latin typeface="Arial"/>
                <a:ea typeface="Arial"/>
                <a:cs typeface="Arial"/>
                <a:sym typeface="Arial"/>
              </a:rPr>
              <a:t>Finance Broken Down: Contracts</a:t>
            </a:r>
            <a:endParaRPr/>
          </a:p>
        </p:txBody>
      </p:sp>
      <p:sp>
        <p:nvSpPr>
          <p:cNvPr id="380" name="Google Shape;380;p25"/>
          <p:cNvSpPr txBox="1"/>
          <p:nvPr/>
        </p:nvSpPr>
        <p:spPr>
          <a:xfrm>
            <a:off x="380196" y="3245300"/>
            <a:ext cx="5709540" cy="3025775"/>
          </a:xfrm>
          <a:prstGeom prst="rect">
            <a:avLst/>
          </a:prstGeom>
          <a:noFill/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</a:pPr>
            <a:r>
              <a:rPr b="1" lang="en-US" sz="24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Semester 1(Jan-Jun): </a:t>
            </a:r>
            <a:endParaRPr/>
          </a:p>
          <a:p>
            <a:pPr indent="-228600" lvl="0" marL="228600" marR="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Char char="•"/>
            </a:pPr>
            <a:r>
              <a:rPr lang="en-US" sz="24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V-Tag – 200</a:t>
            </a:r>
            <a:endParaRPr/>
          </a:p>
          <a:p>
            <a:pPr indent="-228600" lvl="0" marL="228600" marR="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Char char="•"/>
            </a:pPr>
            <a:r>
              <a:rPr lang="en-US" sz="24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Antenna – 100</a:t>
            </a:r>
            <a:endParaRPr/>
          </a:p>
          <a:p>
            <a:pPr indent="-228600" lvl="0" marL="228600" marR="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Char char="•"/>
            </a:pPr>
            <a:r>
              <a:rPr lang="en-US" sz="24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Control Unit – 20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</a:pPr>
            <a:r>
              <a:rPr lang="en-US" sz="24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Cost: 25500 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r>
              <a:t/>
            </a:r>
            <a:endParaRPr sz="24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r>
              <a:t/>
            </a:r>
            <a:endParaRPr sz="24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228600" lvl="0" marL="228600" marR="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</a:pPr>
            <a:br>
              <a:rPr lang="en-US" sz="24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</a:br>
            <a:endParaRPr sz="24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76200" lvl="0" marL="228600" marR="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libri"/>
              <a:buNone/>
            </a:pPr>
            <a:r>
              <a:t/>
            </a:r>
            <a:endParaRPr sz="24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81" name="Google Shape;381;p25"/>
          <p:cNvSpPr txBox="1"/>
          <p:nvPr/>
        </p:nvSpPr>
        <p:spPr>
          <a:xfrm>
            <a:off x="6089736" y="3245300"/>
            <a:ext cx="5709540" cy="3025775"/>
          </a:xfrm>
          <a:prstGeom prst="rect">
            <a:avLst/>
          </a:prstGeom>
          <a:noFill/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</a:pPr>
            <a:r>
              <a:rPr b="1" lang="en-US" sz="24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Semester 2 (Jul-Dec): </a:t>
            </a:r>
            <a:endParaRPr/>
          </a:p>
          <a:p>
            <a:pPr indent="-228600" lvl="0" marL="228600" marR="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Char char="•"/>
            </a:pPr>
            <a:r>
              <a:rPr lang="en-US" sz="24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V-Tag – 200 + 200</a:t>
            </a:r>
            <a:endParaRPr/>
          </a:p>
          <a:p>
            <a:pPr indent="-228600" lvl="0" marL="228600" marR="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Char char="•"/>
            </a:pPr>
            <a:r>
              <a:rPr lang="en-US" sz="24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Antenna – 100 + 100</a:t>
            </a:r>
            <a:endParaRPr/>
          </a:p>
          <a:p>
            <a:pPr indent="-228600" lvl="0" marL="228600" marR="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Char char="•"/>
            </a:pPr>
            <a:r>
              <a:rPr lang="en-US" sz="24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Control Unit – 100 + 1000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</a:pPr>
            <a:r>
              <a:rPr lang="en-US" sz="24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Cost: 51000</a:t>
            </a:r>
            <a:endParaRPr/>
          </a:p>
          <a:p>
            <a:pPr indent="-228600" lvl="0" marL="228600" marR="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</a:pPr>
            <a:br>
              <a:rPr lang="en-US" sz="24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</a:br>
            <a:endParaRPr sz="24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76200" lvl="0" marL="228600" marR="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libri"/>
              <a:buNone/>
            </a:pPr>
            <a:r>
              <a:t/>
            </a:r>
            <a:endParaRPr sz="24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aphicFrame>
        <p:nvGraphicFramePr>
          <p:cNvPr id="382" name="Google Shape;382;p25"/>
          <p:cNvGraphicFramePr/>
          <p:nvPr/>
        </p:nvGraphicFramePr>
        <p:xfrm>
          <a:off x="2025736" y="1690688"/>
          <a:ext cx="3000000" cy="3000000"/>
        </p:xfrm>
        <a:graphic>
          <a:graphicData uri="http://schemas.openxmlformats.org/drawingml/2006/table">
            <a:tbl>
              <a:tblPr bandRow="1" firstRow="1">
                <a:noFill/>
                <a:tableStyleId>{9D2952C6-687B-461F-885F-D13658900EE3}</a:tableStyleId>
              </a:tblPr>
              <a:tblGrid>
                <a:gridCol w="4064000"/>
                <a:gridCol w="4064000"/>
              </a:tblGrid>
              <a:tr h="370850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/>
                        <a:t>Contract Type</a:t>
                      </a:r>
                      <a:endParaRPr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/>
                        <a:t>Price (per month for duration of project)</a:t>
                      </a:r>
                      <a:endParaRPr/>
                    </a:p>
                  </a:txBody>
                  <a:tcPr marT="45725" marB="45725" marR="91450" marL="91450"/>
                </a:tc>
              </a:tr>
              <a:tr h="370850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/>
                        <a:t>Small Business </a:t>
                      </a:r>
                      <a:endParaRPr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/>
                        <a:t>$5,000</a:t>
                      </a:r>
                      <a:endParaRPr/>
                    </a:p>
                  </a:txBody>
                  <a:tcPr marT="45725" marB="45725" marR="91450" marL="91450"/>
                </a:tc>
              </a:tr>
              <a:tr h="370850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/>
                        <a:t>Enterprise</a:t>
                      </a:r>
                      <a:endParaRPr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/>
                        <a:t>$10,000</a:t>
                      </a:r>
                      <a:endParaRPr/>
                    </a:p>
                  </a:txBody>
                  <a:tcPr marT="45725" marB="45725" marR="91450" marL="91450"/>
                </a:tc>
              </a:tr>
            </a:tbl>
          </a:graphicData>
        </a:graphic>
      </p:graphicFrame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386" name="Shape 3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7" name="Google Shape;387;p21"/>
          <p:cNvSpPr txBox="1"/>
          <p:nvPr>
            <p:ph type="title"/>
          </p:nvPr>
        </p:nvSpPr>
        <p:spPr>
          <a:xfrm>
            <a:off x="960000" y="618400"/>
            <a:ext cx="10272000" cy="763600"/>
          </a:xfrm>
          <a:prstGeom prst="rect">
            <a:avLst/>
          </a:prstGeom>
          <a:noFill/>
          <a:ln>
            <a:noFill/>
          </a:ln>
        </p:spPr>
        <p:txBody>
          <a:bodyPr anchorCtr="0" anchor="t" bIns="121900" lIns="121900" spcFirstLastPara="1" rIns="121900" wrap="square" tIns="121900">
            <a:no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400"/>
              <a:buFont typeface="Arial"/>
              <a:buNone/>
            </a:pPr>
            <a:r>
              <a:rPr b="1" lang="en-US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Marketing Timeline</a:t>
            </a:r>
            <a:endParaRPr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Timeline" id="388" name="Google Shape;388;p21"/>
          <p:cNvPicPr preferRelativeResize="0"/>
          <p:nvPr/>
        </p:nvPicPr>
        <p:blipFill rotWithShape="1">
          <a:blip r:embed="rId3">
            <a:alphaModFix/>
          </a:blip>
          <a:srcRect b="19559" l="0" r="0" t="20152"/>
          <a:stretch/>
        </p:blipFill>
        <p:spPr>
          <a:xfrm>
            <a:off x="0" y="1944707"/>
            <a:ext cx="12192000" cy="413454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392" name="Shape 3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3" name="Google Shape;393;p26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6CC6D"/>
              </a:buClr>
              <a:buSzPts val="5400"/>
              <a:buFont typeface="Arial"/>
              <a:buNone/>
            </a:pPr>
            <a:r>
              <a:rPr b="1" lang="en-US" sz="5400">
                <a:solidFill>
                  <a:srgbClr val="F6CC6D"/>
                </a:solidFill>
                <a:latin typeface="Arial"/>
                <a:ea typeface="Arial"/>
                <a:cs typeface="Arial"/>
                <a:sym typeface="Arial"/>
              </a:rPr>
              <a:t>Weight of Power</a:t>
            </a:r>
            <a:endParaRPr sz="5400">
              <a:solidFill>
                <a:srgbClr val="F6CC6D"/>
              </a:solidFill>
            </a:endParaRPr>
          </a:p>
        </p:txBody>
      </p:sp>
      <p:sp>
        <p:nvSpPr>
          <p:cNvPr id="394" name="Google Shape;394;p26"/>
          <p:cNvSpPr txBox="1"/>
          <p:nvPr>
            <p:ph idx="1" type="body"/>
          </p:nvPr>
        </p:nvSpPr>
        <p:spPr>
          <a:xfrm>
            <a:off x="831150" y="1194749"/>
            <a:ext cx="10515600" cy="4468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400"/>
              <a:buNone/>
            </a:pPr>
            <a:r>
              <a:rPr b="0" lang="en-US" sz="44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“each and every one of you is like a shepherd, and each and every one of you has a flock to take care of, and each and every single one of you will be held responsible” </a:t>
            </a:r>
            <a:endParaRPr/>
          </a:p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400"/>
              <a:buNone/>
            </a:pPr>
            <a:r>
              <a:rPr b="0" lang="en-US" sz="44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(</a:t>
            </a:r>
            <a:r>
              <a:rPr b="0" lang="en-US" sz="4400" u="sng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  <a:hlinkClick r:id="rId3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Bukhari</a:t>
            </a:r>
            <a:r>
              <a:rPr b="0" lang="en-US" sz="44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)</a:t>
            </a:r>
            <a:endParaRPr/>
          </a:p>
        </p:txBody>
      </p:sp>
      <p:grpSp>
        <p:nvGrpSpPr>
          <p:cNvPr id="395" name="Google Shape;395;p26"/>
          <p:cNvGrpSpPr/>
          <p:nvPr/>
        </p:nvGrpSpPr>
        <p:grpSpPr>
          <a:xfrm>
            <a:off x="3269076" y="-3586480"/>
            <a:ext cx="5653848" cy="3586480"/>
            <a:chOff x="3158311" y="1647235"/>
            <a:chExt cx="5653848" cy="3586480"/>
          </a:xfrm>
        </p:grpSpPr>
        <p:grpSp>
          <p:nvGrpSpPr>
            <p:cNvPr id="396" name="Google Shape;396;p26"/>
            <p:cNvGrpSpPr/>
            <p:nvPr/>
          </p:nvGrpSpPr>
          <p:grpSpPr>
            <a:xfrm>
              <a:off x="3379840" y="1857289"/>
              <a:ext cx="5432319" cy="3143422"/>
              <a:chOff x="2952578" y="1853651"/>
              <a:chExt cx="5432319" cy="3143422"/>
            </a:xfrm>
          </p:grpSpPr>
          <p:sp>
            <p:nvSpPr>
              <p:cNvPr id="397" name="Google Shape;397;p26"/>
              <p:cNvSpPr txBox="1"/>
              <p:nvPr/>
            </p:nvSpPr>
            <p:spPr>
              <a:xfrm>
                <a:off x="5634377" y="2917531"/>
                <a:ext cx="2750520" cy="1015663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45700" lIns="91425" spcFirstLastPara="1" rIns="91425" wrap="square" tIns="45700">
                <a:sp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US" sz="6000">
                    <a:solidFill>
                      <a:srgbClr val="F6CC6D"/>
                    </a:solidFill>
                    <a:latin typeface="Play"/>
                    <a:ea typeface="Play"/>
                    <a:cs typeface="Play"/>
                    <a:sym typeface="Play"/>
                  </a:rPr>
                  <a:t>i m a y a</a:t>
                </a:r>
                <a:endParaRPr/>
              </a:p>
            </p:txBody>
          </p:sp>
          <p:pic>
            <p:nvPicPr>
              <p:cNvPr id="398" name="Google Shape;398;p26"/>
              <p:cNvPicPr preferRelativeResize="0"/>
              <p:nvPr/>
            </p:nvPicPr>
            <p:blipFill rotWithShape="1">
              <a:blip r:embed="rId4">
                <a:alphaModFix/>
              </a:blip>
              <a:srcRect b="0" l="0" r="0" t="0"/>
              <a:stretch/>
            </p:blipFill>
            <p:spPr>
              <a:xfrm>
                <a:off x="2952578" y="1853651"/>
                <a:ext cx="3143422" cy="3143422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  <p:pic>
          <p:nvPicPr>
            <p:cNvPr id="399" name="Google Shape;399;p26"/>
            <p:cNvPicPr preferRelativeResize="0"/>
            <p:nvPr/>
          </p:nvPicPr>
          <p:blipFill rotWithShape="1">
            <a:blip r:embed="rId5">
              <a:alphaModFix/>
            </a:blip>
            <a:srcRect b="0" l="0" r="0" t="0"/>
            <a:stretch/>
          </p:blipFill>
          <p:spPr>
            <a:xfrm>
              <a:off x="3158311" y="1647235"/>
              <a:ext cx="3586480" cy="3586480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400" name="Google Shape;400;p26"/>
          <p:cNvSpPr txBox="1"/>
          <p:nvPr/>
        </p:nvSpPr>
        <p:spPr>
          <a:xfrm>
            <a:off x="-14096" y="7247760"/>
            <a:ext cx="12206096" cy="14465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8800">
                <a:solidFill>
                  <a:srgbClr val="F6CC6D"/>
                </a:solidFill>
                <a:latin typeface="Roboto"/>
                <a:ea typeface="Roboto"/>
                <a:cs typeface="Roboto"/>
                <a:sym typeface="Roboto"/>
              </a:rPr>
              <a:t>جَزَاكَ ٱللَّٰهُ خَيْرًا</a:t>
            </a:r>
            <a:endParaRPr sz="8800">
              <a:solidFill>
                <a:srgbClr val="F6CC6D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404" name="Shape 4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5" name="Google Shape;405;p2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 rot="-5400000">
            <a:off x="2633009" y="-2678038"/>
            <a:ext cx="6911885" cy="12206095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406" name="Google Shape;406;p27"/>
          <p:cNvGrpSpPr/>
          <p:nvPr/>
        </p:nvGrpSpPr>
        <p:grpSpPr>
          <a:xfrm>
            <a:off x="3269076" y="697196"/>
            <a:ext cx="6046723" cy="3586480"/>
            <a:chOff x="3158311" y="1647235"/>
            <a:chExt cx="6046723" cy="3586480"/>
          </a:xfrm>
        </p:grpSpPr>
        <p:grpSp>
          <p:nvGrpSpPr>
            <p:cNvPr id="407" name="Google Shape;407;p27"/>
            <p:cNvGrpSpPr/>
            <p:nvPr/>
          </p:nvGrpSpPr>
          <p:grpSpPr>
            <a:xfrm>
              <a:off x="3379840" y="1857289"/>
              <a:ext cx="5825194" cy="3143422"/>
              <a:chOff x="2952578" y="1853651"/>
              <a:chExt cx="5825194" cy="3143422"/>
            </a:xfrm>
          </p:grpSpPr>
          <p:sp>
            <p:nvSpPr>
              <p:cNvPr id="408" name="Google Shape;408;p27"/>
              <p:cNvSpPr txBox="1"/>
              <p:nvPr/>
            </p:nvSpPr>
            <p:spPr>
              <a:xfrm>
                <a:off x="5634372" y="2917526"/>
                <a:ext cx="3143400" cy="10158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45700" lIns="91425" spcFirstLastPara="1" rIns="91425" wrap="square" tIns="45700">
                <a:sp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US" sz="6000">
                    <a:solidFill>
                      <a:srgbClr val="F6CC6D"/>
                    </a:solidFill>
                    <a:latin typeface="Play"/>
                    <a:ea typeface="Play"/>
                    <a:cs typeface="Play"/>
                    <a:sym typeface="Play"/>
                  </a:rPr>
                  <a:t>i m a y a</a:t>
                </a:r>
                <a:endParaRPr/>
              </a:p>
            </p:txBody>
          </p:sp>
          <p:pic>
            <p:nvPicPr>
              <p:cNvPr id="409" name="Google Shape;409;p27"/>
              <p:cNvPicPr preferRelativeResize="0"/>
              <p:nvPr/>
            </p:nvPicPr>
            <p:blipFill rotWithShape="1">
              <a:blip r:embed="rId4">
                <a:alphaModFix/>
              </a:blip>
              <a:srcRect b="0" l="0" r="0" t="0"/>
              <a:stretch/>
            </p:blipFill>
            <p:spPr>
              <a:xfrm>
                <a:off x="2952578" y="1853651"/>
                <a:ext cx="3143422" cy="3143422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  <p:pic>
          <p:nvPicPr>
            <p:cNvPr id="410" name="Google Shape;410;p27"/>
            <p:cNvPicPr preferRelativeResize="0"/>
            <p:nvPr/>
          </p:nvPicPr>
          <p:blipFill rotWithShape="1">
            <a:blip r:embed="rId5">
              <a:alphaModFix/>
            </a:blip>
            <a:srcRect b="0" l="0" r="0" t="0"/>
            <a:stretch/>
          </p:blipFill>
          <p:spPr>
            <a:xfrm>
              <a:off x="3158311" y="1647235"/>
              <a:ext cx="3586480" cy="3586480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411" name="Google Shape;411;p27"/>
          <p:cNvSpPr txBox="1"/>
          <p:nvPr/>
        </p:nvSpPr>
        <p:spPr>
          <a:xfrm>
            <a:off x="-14096" y="4077840"/>
            <a:ext cx="12206096" cy="14465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8800">
                <a:solidFill>
                  <a:srgbClr val="F6CC6D"/>
                </a:solidFill>
                <a:latin typeface="Roboto"/>
                <a:ea typeface="Roboto"/>
                <a:cs typeface="Roboto"/>
                <a:sym typeface="Roboto"/>
              </a:rPr>
              <a:t>جَزَاكَ ٱللَّٰهُ خَيْرًا</a:t>
            </a:r>
            <a:endParaRPr sz="8800">
              <a:solidFill>
                <a:srgbClr val="F6CC6D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2023-02-21T01:07:14Z</dcterms:created>
  <dc:creator>Shaikh, Aniq Ahmed</dc:creator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0x010100C91D18992785144F9EAD793CC27EF54C</vt:lpwstr>
  </property>
</Properties>
</file>